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Architects Daughter"/>
      <p:regular r:id="rId21"/>
    </p:embeddedFon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9S+rld9pM7xB+xMrgeTOYeS3T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rialNarrow-regular.fntdata"/><Relationship Id="rId21" Type="http://schemas.openxmlformats.org/officeDocument/2006/relationships/font" Target="fonts/ArchitectsDaughter-regular.fntdata"/><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f1dea8ac9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f1dea8ac9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39.png"/><Relationship Id="rId5"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0" Type="http://schemas.openxmlformats.org/officeDocument/2006/relationships/image" Target="../media/image24.png"/><Relationship Id="rId11" Type="http://schemas.openxmlformats.org/officeDocument/2006/relationships/image" Target="../media/image8.png"/><Relationship Id="rId10" Type="http://schemas.openxmlformats.org/officeDocument/2006/relationships/image" Target="../media/image2.png"/><Relationship Id="rId13" Type="http://schemas.openxmlformats.org/officeDocument/2006/relationships/image" Target="../media/image25.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 Id="rId15" Type="http://schemas.openxmlformats.org/officeDocument/2006/relationships/image" Target="../media/image20.png"/><Relationship Id="rId14" Type="http://schemas.openxmlformats.org/officeDocument/2006/relationships/image" Target="../media/image18.jpg"/><Relationship Id="rId17" Type="http://schemas.openxmlformats.org/officeDocument/2006/relationships/image" Target="../media/image19.png"/><Relationship Id="rId16" Type="http://schemas.openxmlformats.org/officeDocument/2006/relationships/image" Target="../media/image21.png"/><Relationship Id="rId5" Type="http://schemas.openxmlformats.org/officeDocument/2006/relationships/image" Target="../media/image13.png"/><Relationship Id="rId19" Type="http://schemas.openxmlformats.org/officeDocument/2006/relationships/image" Target="../media/image34.png"/><Relationship Id="rId6" Type="http://schemas.openxmlformats.org/officeDocument/2006/relationships/image" Target="../media/image1.png"/><Relationship Id="rId18" Type="http://schemas.openxmlformats.org/officeDocument/2006/relationships/image" Target="../media/image29.gif"/><Relationship Id="rId7" Type="http://schemas.openxmlformats.org/officeDocument/2006/relationships/image" Target="../media/image11.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1"/>
          <p:cNvSpPr txBox="1"/>
          <p:nvPr>
            <p:ph type="ctrTitle"/>
          </p:nvPr>
        </p:nvSpPr>
        <p:spPr>
          <a:xfrm>
            <a:off x="583687" y="1196471"/>
            <a:ext cx="6574582" cy="468894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6000"/>
              <a:buNone/>
            </a:pPr>
            <a:r>
              <a:rPr b="1" lang="en-AU" sz="4000">
                <a:solidFill>
                  <a:schemeClr val="lt1"/>
                </a:solidFill>
                <a:latin typeface="Arial"/>
                <a:ea typeface="Arial"/>
                <a:cs typeface="Arial"/>
                <a:sym typeface="Arial"/>
              </a:rPr>
              <a:t>VOICE BIOMETRIC</a:t>
            </a:r>
            <a:br>
              <a:rPr b="1" lang="en-AU" sz="4000">
                <a:solidFill>
                  <a:schemeClr val="lt1"/>
                </a:solidFill>
                <a:latin typeface="Arial"/>
                <a:ea typeface="Arial"/>
                <a:cs typeface="Arial"/>
                <a:sym typeface="Arial"/>
              </a:rPr>
            </a:br>
            <a:r>
              <a:rPr b="1" lang="en-AU" sz="4000">
                <a:solidFill>
                  <a:schemeClr val="lt1"/>
                </a:solidFill>
                <a:latin typeface="Arial"/>
                <a:ea typeface="Arial"/>
                <a:cs typeface="Arial"/>
                <a:sym typeface="Arial"/>
              </a:rPr>
              <a:t>IDENTITY VERIFICATION</a:t>
            </a:r>
            <a:br>
              <a:rPr b="1" lang="en-AU" sz="4000">
                <a:solidFill>
                  <a:schemeClr val="lt1"/>
                </a:solidFill>
                <a:latin typeface="Arial"/>
                <a:ea typeface="Arial"/>
                <a:cs typeface="Arial"/>
                <a:sym typeface="Arial"/>
              </a:rPr>
            </a:br>
            <a:r>
              <a:rPr b="1" lang="en-AU" sz="3000">
                <a:solidFill>
                  <a:schemeClr val="lt1"/>
                </a:solidFill>
              </a:rPr>
              <a:t>The New Zealand Experience</a:t>
            </a:r>
            <a:endParaRPr b="1" sz="3000">
              <a:solidFill>
                <a:schemeClr val="lt1"/>
              </a:solidFill>
              <a:latin typeface="Arial"/>
              <a:ea typeface="Arial"/>
              <a:cs typeface="Arial"/>
              <a:sym typeface="Arial"/>
            </a:endParaRPr>
          </a:p>
        </p:txBody>
      </p:sp>
      <p:pic>
        <p:nvPicPr>
          <p:cNvPr descr="Icon&#10;&#10;Description automatically generated" id="90" name="Google Shape;90;p1"/>
          <p:cNvPicPr preferRelativeResize="0"/>
          <p:nvPr/>
        </p:nvPicPr>
        <p:blipFill rotWithShape="1">
          <a:blip r:embed="rId3">
            <a:alphaModFix/>
          </a:blip>
          <a:srcRect b="0" l="0" r="0" t="0"/>
          <a:stretch/>
        </p:blipFill>
        <p:spPr>
          <a:xfrm>
            <a:off x="10723419" y="6553518"/>
            <a:ext cx="1295994" cy="188104"/>
          </a:xfrm>
          <a:prstGeom prst="rect">
            <a:avLst/>
          </a:prstGeom>
          <a:noFill/>
          <a:ln>
            <a:noFill/>
          </a:ln>
        </p:spPr>
      </p:pic>
      <p:pic>
        <p:nvPicPr>
          <p:cNvPr descr="Icon&#10;&#10;Description automatically generated" id="91" name="Google Shape;91;p1"/>
          <p:cNvPicPr preferRelativeResize="0"/>
          <p:nvPr/>
        </p:nvPicPr>
        <p:blipFill rotWithShape="1">
          <a:blip r:embed="rId4">
            <a:alphaModFix/>
          </a:blip>
          <a:srcRect b="0" l="0" r="0" t="0"/>
          <a:stretch/>
        </p:blipFill>
        <p:spPr>
          <a:xfrm>
            <a:off x="675127" y="6164023"/>
            <a:ext cx="1430883" cy="207682"/>
          </a:xfrm>
          <a:prstGeom prst="rect">
            <a:avLst/>
          </a:prstGeom>
          <a:noFill/>
          <a:ln>
            <a:noFill/>
          </a:ln>
        </p:spPr>
      </p:pic>
      <p:pic>
        <p:nvPicPr>
          <p:cNvPr descr="A person holding a cigarette&#10;&#10;Description automatically generated with low confidence" id="92" name="Google Shape;92;p1"/>
          <p:cNvPicPr preferRelativeResize="0"/>
          <p:nvPr/>
        </p:nvPicPr>
        <p:blipFill rotWithShape="1">
          <a:blip r:embed="rId5">
            <a:alphaModFix/>
          </a:blip>
          <a:srcRect b="0" l="12821" r="35991" t="0"/>
          <a:stretch/>
        </p:blipFill>
        <p:spPr>
          <a:xfrm flipH="1">
            <a:off x="6473478" y="763570"/>
            <a:ext cx="5545933" cy="60944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9"/>
          <p:cNvSpPr/>
          <p:nvPr/>
        </p:nvSpPr>
        <p:spPr>
          <a:xfrm>
            <a:off x="0" y="0"/>
            <a:ext cx="12192000" cy="6858000"/>
          </a:xfrm>
          <a:prstGeom prst="rect">
            <a:avLst/>
          </a:prstGeom>
          <a:solidFill>
            <a:srgbClr val="61BF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3" name="Google Shape;313;p9"/>
          <p:cNvSpPr txBox="1"/>
          <p:nvPr>
            <p:ph type="ctrTitle"/>
          </p:nvPr>
        </p:nvSpPr>
        <p:spPr>
          <a:xfrm>
            <a:off x="5809969" y="1196471"/>
            <a:ext cx="5817113" cy="211233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SzPts val="6000"/>
              <a:buNone/>
            </a:pPr>
            <a:r>
              <a:rPr b="1" lang="en-AU" sz="5400">
                <a:solidFill>
                  <a:schemeClr val="lt1"/>
                </a:solidFill>
                <a:latin typeface="Arial"/>
                <a:ea typeface="Arial"/>
                <a:cs typeface="Arial"/>
                <a:sym typeface="Arial"/>
              </a:rPr>
              <a:t>NEW ZEALAND GOVERNMENT</a:t>
            </a:r>
            <a:br>
              <a:rPr b="1" lang="en-AU" sz="4000">
                <a:solidFill>
                  <a:schemeClr val="lt1"/>
                </a:solidFill>
                <a:latin typeface="Arial"/>
                <a:ea typeface="Arial"/>
                <a:cs typeface="Arial"/>
                <a:sym typeface="Arial"/>
              </a:rPr>
            </a:br>
            <a:r>
              <a:rPr b="1" lang="en-AU" sz="3000">
                <a:solidFill>
                  <a:schemeClr val="lt1"/>
                </a:solidFill>
              </a:rPr>
              <a:t>Adoption of Voice Biometrics</a:t>
            </a:r>
            <a:endParaRPr b="1" sz="3000">
              <a:solidFill>
                <a:schemeClr val="lt1"/>
              </a:solidFill>
              <a:latin typeface="Arial"/>
              <a:ea typeface="Arial"/>
              <a:cs typeface="Arial"/>
              <a:sym typeface="Arial"/>
            </a:endParaRPr>
          </a:p>
        </p:txBody>
      </p:sp>
      <p:pic>
        <p:nvPicPr>
          <p:cNvPr descr="Icon&#10;&#10;Description automatically generated" id="314" name="Google Shape;314;p9"/>
          <p:cNvPicPr preferRelativeResize="0"/>
          <p:nvPr/>
        </p:nvPicPr>
        <p:blipFill rotWithShape="1">
          <a:blip r:embed="rId3">
            <a:alphaModFix/>
          </a:blip>
          <a:srcRect b="0" l="0" r="0" t="0"/>
          <a:stretch/>
        </p:blipFill>
        <p:spPr>
          <a:xfrm>
            <a:off x="10196199" y="6164023"/>
            <a:ext cx="1430883" cy="207682"/>
          </a:xfrm>
          <a:prstGeom prst="rect">
            <a:avLst/>
          </a:prstGeom>
          <a:noFill/>
          <a:ln>
            <a:noFill/>
          </a:ln>
        </p:spPr>
      </p:pic>
      <p:pic>
        <p:nvPicPr>
          <p:cNvPr descr="A person speaking into a microphone&#10;&#10;Description automatically generated with medium confidence" id="315" name="Google Shape;315;p9"/>
          <p:cNvPicPr preferRelativeResize="0"/>
          <p:nvPr/>
        </p:nvPicPr>
        <p:blipFill rotWithShape="1">
          <a:blip r:embed="rId4">
            <a:alphaModFix/>
          </a:blip>
          <a:srcRect b="0" l="14865" r="43953" t="0"/>
          <a:stretch/>
        </p:blipFill>
        <p:spPr>
          <a:xfrm>
            <a:off x="643954" y="448887"/>
            <a:ext cx="4692247" cy="64091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A crowd of people&#10;&#10;Description automatically generated with medium confidence" id="320" name="Google Shape;320;p11"/>
          <p:cNvPicPr preferRelativeResize="0"/>
          <p:nvPr/>
        </p:nvPicPr>
        <p:blipFill rotWithShape="1">
          <a:blip r:embed="rId3">
            <a:alphaModFix/>
          </a:blip>
          <a:srcRect b="0" l="0" r="0" t="0"/>
          <a:stretch/>
        </p:blipFill>
        <p:spPr>
          <a:xfrm>
            <a:off x="7927942" y="0"/>
            <a:ext cx="4264058" cy="6858000"/>
          </a:xfrm>
          <a:prstGeom prst="rect">
            <a:avLst/>
          </a:prstGeom>
          <a:noFill/>
          <a:ln>
            <a:noFill/>
          </a:ln>
        </p:spPr>
      </p:pic>
      <p:sp>
        <p:nvSpPr>
          <p:cNvPr id="321" name="Google Shape;32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INTRODUCTION</a:t>
            </a:r>
            <a:endParaRPr/>
          </a:p>
        </p:txBody>
      </p:sp>
      <p:sp>
        <p:nvSpPr>
          <p:cNvPr id="322" name="Google Shape;322;p11"/>
          <p:cNvSpPr txBox="1"/>
          <p:nvPr>
            <p:ph idx="1" type="body"/>
          </p:nvPr>
        </p:nvSpPr>
        <p:spPr>
          <a:xfrm>
            <a:off x="838201" y="1825625"/>
            <a:ext cx="6816364" cy="412268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29032"/>
              <a:buChar char="•"/>
            </a:pPr>
            <a:r>
              <a:rPr lang="en-AU">
                <a:latin typeface="Arial"/>
                <a:ea typeface="Arial"/>
                <a:cs typeface="Arial"/>
                <a:sym typeface="Arial"/>
              </a:rPr>
              <a:t>Over 5 million citizens in New Zealand</a:t>
            </a:r>
            <a:endParaRPr/>
          </a:p>
          <a:p>
            <a:pPr indent="0" lvl="0" marL="0" rtl="0" algn="l">
              <a:lnSpc>
                <a:spcPct val="90000"/>
              </a:lnSpc>
              <a:spcBef>
                <a:spcPts val="0"/>
              </a:spcBef>
              <a:spcAft>
                <a:spcPts val="0"/>
              </a:spcAft>
              <a:buClr>
                <a:schemeClr val="dk1"/>
              </a:buClr>
              <a:buSzPct val="129032"/>
              <a:buNone/>
            </a:pPr>
            <a:r>
              <a:t/>
            </a:r>
            <a:endParaRPr>
              <a:latin typeface="Arial"/>
              <a:ea typeface="Arial"/>
              <a:cs typeface="Arial"/>
              <a:sym typeface="Arial"/>
            </a:endParaRPr>
          </a:p>
          <a:p>
            <a:pPr indent="-228600" lvl="0" marL="228600" rtl="0" algn="l">
              <a:lnSpc>
                <a:spcPct val="90000"/>
              </a:lnSpc>
              <a:spcBef>
                <a:spcPts val="0"/>
              </a:spcBef>
              <a:spcAft>
                <a:spcPts val="0"/>
              </a:spcAft>
              <a:buSzPct val="129032"/>
              <a:buChar char="•"/>
            </a:pPr>
            <a:r>
              <a:rPr b="1" lang="en-AU">
                <a:solidFill>
                  <a:srgbClr val="61BFA6"/>
                </a:solidFill>
                <a:latin typeface="Arial"/>
                <a:ea typeface="Arial"/>
                <a:cs typeface="Arial"/>
                <a:sym typeface="Arial"/>
              </a:rPr>
              <a:t>Inland Revenue Department (IRD)</a:t>
            </a:r>
            <a:r>
              <a:rPr lang="en-AU">
                <a:solidFill>
                  <a:srgbClr val="61BFA6"/>
                </a:solidFill>
                <a:latin typeface="Arial"/>
                <a:ea typeface="Arial"/>
                <a:cs typeface="Arial"/>
                <a:sym typeface="Arial"/>
              </a:rPr>
              <a:t> </a:t>
            </a:r>
            <a:r>
              <a:rPr lang="en-AU">
                <a:latin typeface="Arial"/>
                <a:ea typeface="Arial"/>
                <a:cs typeface="Arial"/>
                <a:sym typeface="Arial"/>
              </a:rPr>
              <a:t>and</a:t>
            </a:r>
            <a:r>
              <a:rPr lang="en-AU">
                <a:solidFill>
                  <a:srgbClr val="61BFA6"/>
                </a:solidFill>
                <a:latin typeface="Arial"/>
                <a:ea typeface="Arial"/>
                <a:cs typeface="Arial"/>
                <a:sym typeface="Arial"/>
              </a:rPr>
              <a:t> </a:t>
            </a:r>
            <a:r>
              <a:rPr b="1" lang="en-AU">
                <a:solidFill>
                  <a:srgbClr val="002060"/>
                </a:solidFill>
                <a:latin typeface="Arial"/>
                <a:ea typeface="Arial"/>
                <a:cs typeface="Arial"/>
                <a:sym typeface="Arial"/>
              </a:rPr>
              <a:t>Ministry of Social Development (MSD) </a:t>
            </a:r>
            <a:r>
              <a:rPr lang="en-AU">
                <a:latin typeface="Arial"/>
                <a:ea typeface="Arial"/>
                <a:cs typeface="Arial"/>
                <a:sym typeface="Arial"/>
              </a:rPr>
              <a:t>have been using Auraya’s voice biometric technology for identity verification for over a decade</a:t>
            </a:r>
            <a:endParaRPr/>
          </a:p>
          <a:p>
            <a:pPr indent="0" lvl="0" marL="0" rtl="0" algn="l">
              <a:lnSpc>
                <a:spcPct val="90000"/>
              </a:lnSpc>
              <a:spcBef>
                <a:spcPts val="0"/>
              </a:spcBef>
              <a:spcAft>
                <a:spcPts val="0"/>
              </a:spcAft>
              <a:buSzPct val="129032"/>
              <a:buNone/>
            </a:pPr>
            <a:r>
              <a:t/>
            </a:r>
            <a:endParaRPr>
              <a:latin typeface="Arial"/>
              <a:ea typeface="Arial"/>
              <a:cs typeface="Arial"/>
              <a:sym typeface="Arial"/>
            </a:endParaRPr>
          </a:p>
          <a:p>
            <a:pPr indent="-228600" lvl="0" marL="228600" rtl="0" algn="l">
              <a:lnSpc>
                <a:spcPct val="90000"/>
              </a:lnSpc>
              <a:spcBef>
                <a:spcPts val="0"/>
              </a:spcBef>
              <a:spcAft>
                <a:spcPts val="0"/>
              </a:spcAft>
              <a:buSzPct val="129032"/>
              <a:buChar char="•"/>
            </a:pPr>
            <a:r>
              <a:rPr b="1" lang="en-AU">
                <a:solidFill>
                  <a:srgbClr val="002060"/>
                </a:solidFill>
                <a:latin typeface="Arial"/>
                <a:ea typeface="Arial"/>
                <a:cs typeface="Arial"/>
                <a:sym typeface="Arial"/>
              </a:rPr>
              <a:t>Bank of New Zealand (BNZ) </a:t>
            </a:r>
            <a:r>
              <a:rPr lang="en-AU">
                <a:latin typeface="Arial"/>
                <a:ea typeface="Arial"/>
                <a:cs typeface="Arial"/>
                <a:sym typeface="Arial"/>
              </a:rPr>
              <a:t>implemented Auraya’s voice biometric technology over 8 years ago and have successfully enrolled over 70% of its telephone banking customers</a:t>
            </a:r>
            <a:endParaRPr/>
          </a:p>
          <a:p>
            <a:pPr indent="0" lvl="0" marL="0" rtl="0" algn="l">
              <a:lnSpc>
                <a:spcPct val="90000"/>
              </a:lnSpc>
              <a:spcBef>
                <a:spcPts val="0"/>
              </a:spcBef>
              <a:spcAft>
                <a:spcPts val="0"/>
              </a:spcAft>
              <a:buSzPct val="129032"/>
              <a:buNone/>
            </a:pPr>
            <a:r>
              <a:t/>
            </a:r>
            <a:endParaRPr>
              <a:latin typeface="Arial"/>
              <a:ea typeface="Arial"/>
              <a:cs typeface="Arial"/>
              <a:sym typeface="Arial"/>
            </a:endParaRPr>
          </a:p>
          <a:p>
            <a:pPr indent="-228600" lvl="0" marL="228600" rtl="0" algn="l">
              <a:lnSpc>
                <a:spcPct val="90000"/>
              </a:lnSpc>
              <a:spcBef>
                <a:spcPts val="0"/>
              </a:spcBef>
              <a:spcAft>
                <a:spcPts val="0"/>
              </a:spcAft>
              <a:buSzPct val="129032"/>
              <a:buChar char="•"/>
            </a:pPr>
            <a:r>
              <a:rPr lang="en-AU">
                <a:latin typeface="Arial"/>
                <a:ea typeface="Arial"/>
                <a:cs typeface="Arial"/>
                <a:sym typeface="Arial"/>
              </a:rPr>
              <a:t>Others have followed suit with virtually all New Zealand departments using voice biometrics for identity verification and other banks and credit unions like </a:t>
            </a:r>
            <a:r>
              <a:rPr b="1" lang="en-AU">
                <a:solidFill>
                  <a:srgbClr val="2F5496"/>
                </a:solidFill>
                <a:latin typeface="Arial"/>
                <a:ea typeface="Arial"/>
                <a:cs typeface="Arial"/>
                <a:sym typeface="Arial"/>
              </a:rPr>
              <a:t>ANZ</a:t>
            </a:r>
            <a:r>
              <a:rPr lang="en-AU">
                <a:latin typeface="Arial"/>
                <a:ea typeface="Arial"/>
                <a:cs typeface="Arial"/>
                <a:sym typeface="Arial"/>
              </a:rPr>
              <a:t> have joined </a:t>
            </a:r>
            <a:r>
              <a:rPr b="1" lang="en-AU">
                <a:solidFill>
                  <a:srgbClr val="002060"/>
                </a:solidFill>
                <a:latin typeface="Arial"/>
                <a:ea typeface="Arial"/>
                <a:cs typeface="Arial"/>
                <a:sym typeface="Arial"/>
              </a:rPr>
              <a:t>BNZ</a:t>
            </a:r>
            <a:endParaRPr b="1">
              <a:solidFill>
                <a:srgbClr val="002060"/>
              </a:solidFill>
              <a:latin typeface="Arial"/>
              <a:ea typeface="Arial"/>
              <a:cs typeface="Arial"/>
              <a:sym typeface="Arial"/>
            </a:endParaRPr>
          </a:p>
        </p:txBody>
      </p:sp>
      <p:sp>
        <p:nvSpPr>
          <p:cNvPr id="323" name="Google Shape;323;p11"/>
          <p:cNvSpPr/>
          <p:nvPr/>
        </p:nvSpPr>
        <p:spPr>
          <a:xfrm>
            <a:off x="-1" y="6428232"/>
            <a:ext cx="9794450" cy="429768"/>
          </a:xfrm>
          <a:prstGeom prst="rect">
            <a:avLst/>
          </a:prstGeom>
          <a:gradFill>
            <a:gsLst>
              <a:gs pos="0">
                <a:srgbClr val="61BFA6"/>
              </a:gs>
              <a:gs pos="83000">
                <a:srgbClr val="61BFA6"/>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324" name="Google Shape;324;p11"/>
          <p:cNvPicPr preferRelativeResize="0"/>
          <p:nvPr/>
        </p:nvPicPr>
        <p:blipFill rotWithShape="1">
          <a:blip r:embed="rId4">
            <a:alphaModFix/>
          </a:blip>
          <a:srcRect b="0" l="0" r="0" t="0"/>
          <a:stretch/>
        </p:blipFill>
        <p:spPr>
          <a:xfrm>
            <a:off x="196850" y="6536616"/>
            <a:ext cx="1617091" cy="2398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A person holding a phone&#10;&#10;Description automatically generated with low confidence" id="329" name="Google Shape;329;p12"/>
          <p:cNvPicPr preferRelativeResize="0"/>
          <p:nvPr/>
        </p:nvPicPr>
        <p:blipFill rotWithShape="1">
          <a:blip r:embed="rId3">
            <a:alphaModFix/>
          </a:blip>
          <a:srcRect b="0" l="0" r="0" t="0"/>
          <a:stretch/>
        </p:blipFill>
        <p:spPr>
          <a:xfrm>
            <a:off x="0" y="13423"/>
            <a:ext cx="4477732" cy="6858001"/>
          </a:xfrm>
          <a:prstGeom prst="rect">
            <a:avLst/>
          </a:prstGeom>
          <a:noFill/>
          <a:ln>
            <a:noFill/>
          </a:ln>
        </p:spPr>
      </p:pic>
      <p:sp>
        <p:nvSpPr>
          <p:cNvPr id="330" name="Google Shape;330;p12"/>
          <p:cNvSpPr txBox="1"/>
          <p:nvPr>
            <p:ph type="title"/>
          </p:nvPr>
        </p:nvSpPr>
        <p:spPr>
          <a:xfrm>
            <a:off x="4882299" y="689998"/>
            <a:ext cx="578884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latin typeface="Arial"/>
                <a:ea typeface="Arial"/>
                <a:cs typeface="Arial"/>
                <a:sym typeface="Arial"/>
              </a:rPr>
              <a:t>APPROACH</a:t>
            </a:r>
            <a:br>
              <a:rPr b="1" lang="en-AU">
                <a:latin typeface="Arial"/>
                <a:ea typeface="Arial"/>
                <a:cs typeface="Arial"/>
                <a:sym typeface="Arial"/>
              </a:rPr>
            </a:br>
            <a:r>
              <a:rPr b="1" lang="en-AU">
                <a:latin typeface="Arial"/>
                <a:ea typeface="Arial"/>
                <a:cs typeface="Arial"/>
                <a:sym typeface="Arial"/>
              </a:rPr>
              <a:t>TO ENROLMENT</a:t>
            </a:r>
            <a:endParaRPr/>
          </a:p>
        </p:txBody>
      </p:sp>
      <p:sp>
        <p:nvSpPr>
          <p:cNvPr id="331" name="Google Shape;331;p12"/>
          <p:cNvSpPr txBox="1"/>
          <p:nvPr>
            <p:ph idx="1" type="body"/>
          </p:nvPr>
        </p:nvSpPr>
        <p:spPr>
          <a:xfrm>
            <a:off x="4882300" y="2421970"/>
            <a:ext cx="6759804" cy="392472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8108"/>
              <a:buChar char="•"/>
            </a:pPr>
            <a:r>
              <a:rPr lang="en-AU">
                <a:latin typeface="Arial"/>
                <a:ea typeface="Arial"/>
                <a:cs typeface="Arial"/>
                <a:sym typeface="Arial"/>
              </a:rPr>
              <a:t>Deliver messages to customers showcasing the benefits of voice biometrics such as improved security and a better and quicker service once enrolled</a:t>
            </a:r>
            <a:endParaRPr/>
          </a:p>
          <a:p>
            <a:pPr indent="0" lvl="0" marL="0" rtl="0" algn="l">
              <a:lnSpc>
                <a:spcPct val="90000"/>
              </a:lnSpc>
              <a:spcBef>
                <a:spcPts val="0"/>
              </a:spcBef>
              <a:spcAft>
                <a:spcPts val="0"/>
              </a:spcAft>
              <a:buClr>
                <a:schemeClr val="dk1"/>
              </a:buClr>
              <a:buSzPct val="108108"/>
              <a:buNone/>
            </a:pPr>
            <a:r>
              <a:t/>
            </a:r>
            <a:endParaRPr>
              <a:latin typeface="Arial"/>
              <a:ea typeface="Arial"/>
              <a:cs typeface="Arial"/>
              <a:sym typeface="Arial"/>
            </a:endParaRPr>
          </a:p>
          <a:p>
            <a:pPr indent="-228600" lvl="0" marL="228600" rtl="0" algn="l">
              <a:lnSpc>
                <a:spcPct val="90000"/>
              </a:lnSpc>
              <a:spcBef>
                <a:spcPts val="0"/>
              </a:spcBef>
              <a:spcAft>
                <a:spcPts val="0"/>
              </a:spcAft>
              <a:buClr>
                <a:schemeClr val="dk1"/>
              </a:buClr>
              <a:buSzPct val="108108"/>
              <a:buChar char="•"/>
            </a:pPr>
            <a:r>
              <a:rPr lang="en-AU">
                <a:latin typeface="Arial"/>
                <a:ea typeface="Arial"/>
                <a:cs typeface="Arial"/>
                <a:sym typeface="Arial"/>
              </a:rPr>
              <a:t>Some enrolment options</a:t>
            </a:r>
            <a:endParaRPr>
              <a:latin typeface="Arial"/>
              <a:ea typeface="Arial"/>
              <a:cs typeface="Arial"/>
              <a:sym typeface="Arial"/>
            </a:endParaRPr>
          </a:p>
          <a:p>
            <a:pPr indent="-228600" lvl="1" marL="685800" rtl="0" algn="l">
              <a:lnSpc>
                <a:spcPct val="90000"/>
              </a:lnSpc>
              <a:spcBef>
                <a:spcPts val="0"/>
              </a:spcBef>
              <a:spcAft>
                <a:spcPts val="0"/>
              </a:spcAft>
              <a:buSzPct val="81081"/>
              <a:buChar char="•"/>
            </a:pPr>
            <a:r>
              <a:rPr lang="en-AU">
                <a:latin typeface="Arial"/>
                <a:ea typeface="Arial"/>
                <a:cs typeface="Arial"/>
                <a:sym typeface="Arial"/>
              </a:rPr>
              <a:t>Enrolling in the IVR</a:t>
            </a:r>
            <a:endParaRPr>
              <a:latin typeface="Arial"/>
              <a:ea typeface="Arial"/>
              <a:cs typeface="Arial"/>
              <a:sym typeface="Arial"/>
            </a:endParaRPr>
          </a:p>
          <a:p>
            <a:pPr indent="-228600" lvl="1" marL="685800" rtl="0" algn="l">
              <a:lnSpc>
                <a:spcPct val="90000"/>
              </a:lnSpc>
              <a:spcBef>
                <a:spcPts val="0"/>
              </a:spcBef>
              <a:spcAft>
                <a:spcPts val="0"/>
              </a:spcAft>
              <a:buSzPct val="81081"/>
              <a:buChar char="•"/>
            </a:pPr>
            <a:r>
              <a:rPr lang="en-AU">
                <a:latin typeface="Arial"/>
                <a:ea typeface="Arial"/>
                <a:cs typeface="Arial"/>
                <a:sym typeface="Arial"/>
              </a:rPr>
              <a:t>During face-to-face interactions when applying for new accounts/government service</a:t>
            </a:r>
            <a:endParaRPr>
              <a:latin typeface="Arial"/>
              <a:ea typeface="Arial"/>
              <a:cs typeface="Arial"/>
              <a:sym typeface="Arial"/>
            </a:endParaRPr>
          </a:p>
          <a:p>
            <a:pPr indent="-228600" lvl="1" marL="685800" rtl="0" algn="l">
              <a:lnSpc>
                <a:spcPct val="90000"/>
              </a:lnSpc>
              <a:spcBef>
                <a:spcPts val="0"/>
              </a:spcBef>
              <a:spcAft>
                <a:spcPts val="0"/>
              </a:spcAft>
              <a:buSzPct val="81081"/>
              <a:buChar char="•"/>
            </a:pPr>
            <a:r>
              <a:rPr lang="en-AU">
                <a:latin typeface="Arial"/>
                <a:ea typeface="Arial"/>
                <a:cs typeface="Arial"/>
                <a:sym typeface="Arial"/>
              </a:rPr>
              <a:t>Via websites or mobile applications</a:t>
            </a:r>
            <a:endParaRPr>
              <a:latin typeface="Arial"/>
              <a:ea typeface="Arial"/>
              <a:cs typeface="Arial"/>
              <a:sym typeface="Arial"/>
            </a:endParaRPr>
          </a:p>
        </p:txBody>
      </p:sp>
      <p:sp>
        <p:nvSpPr>
          <p:cNvPr id="332" name="Google Shape;332;p12"/>
          <p:cNvSpPr/>
          <p:nvPr/>
        </p:nvSpPr>
        <p:spPr>
          <a:xfrm flipH="1">
            <a:off x="3157980" y="6441656"/>
            <a:ext cx="9034020" cy="429768"/>
          </a:xfrm>
          <a:prstGeom prst="rect">
            <a:avLst/>
          </a:prstGeom>
          <a:gradFill>
            <a:gsLst>
              <a:gs pos="0">
                <a:srgbClr val="61BFA6"/>
              </a:gs>
              <a:gs pos="86000">
                <a:srgbClr val="61BFA6"/>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333" name="Google Shape;333;p12"/>
          <p:cNvPicPr preferRelativeResize="0"/>
          <p:nvPr/>
        </p:nvPicPr>
        <p:blipFill rotWithShape="1">
          <a:blip r:embed="rId4">
            <a:alphaModFix/>
          </a:blip>
          <a:srcRect b="0" l="0" r="0" t="0"/>
          <a:stretch/>
        </p:blipFill>
        <p:spPr>
          <a:xfrm>
            <a:off x="10447274" y="6536616"/>
            <a:ext cx="1617091" cy="239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4"/>
          <p:cNvSpPr txBox="1"/>
          <p:nvPr>
            <p:ph type="title"/>
          </p:nvPr>
        </p:nvSpPr>
        <p:spPr>
          <a:xfrm>
            <a:off x="651943" y="365125"/>
            <a:ext cx="1070185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IRD VOICE ID</a:t>
            </a:r>
            <a:endParaRPr/>
          </a:p>
        </p:txBody>
      </p:sp>
      <p:sp>
        <p:nvSpPr>
          <p:cNvPr id="339" name="Google Shape;339;p14"/>
          <p:cNvSpPr/>
          <p:nvPr/>
        </p:nvSpPr>
        <p:spPr>
          <a:xfrm>
            <a:off x="0" y="6428232"/>
            <a:ext cx="12192000" cy="429768"/>
          </a:xfrm>
          <a:prstGeom prst="rect">
            <a:avLst/>
          </a:prstGeom>
          <a:solidFill>
            <a:srgbClr val="61B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340" name="Google Shape;340;p14"/>
          <p:cNvPicPr preferRelativeResize="0"/>
          <p:nvPr/>
        </p:nvPicPr>
        <p:blipFill rotWithShape="1">
          <a:blip r:embed="rId3">
            <a:alphaModFix/>
          </a:blip>
          <a:srcRect b="0" l="0" r="0" t="0"/>
          <a:stretch/>
        </p:blipFill>
        <p:spPr>
          <a:xfrm>
            <a:off x="10447274" y="6536616"/>
            <a:ext cx="1617091" cy="239848"/>
          </a:xfrm>
          <a:prstGeom prst="rect">
            <a:avLst/>
          </a:prstGeom>
          <a:noFill/>
          <a:ln>
            <a:noFill/>
          </a:ln>
        </p:spPr>
      </p:pic>
      <p:pic>
        <p:nvPicPr>
          <p:cNvPr id="341" name="Google Shape;341;p14" title="Voice ID - Make it simpler, faster and more secure when you call Inland Revenue."/>
          <p:cNvPicPr preferRelativeResize="0"/>
          <p:nvPr/>
        </p:nvPicPr>
        <p:blipFill rotWithShape="1">
          <a:blip r:embed="rId4">
            <a:alphaModFix/>
          </a:blip>
          <a:srcRect b="0" l="0" r="0" t="0"/>
          <a:stretch/>
        </p:blipFill>
        <p:spPr>
          <a:xfrm>
            <a:off x="2435187" y="1690688"/>
            <a:ext cx="7321625" cy="4136718"/>
          </a:xfrm>
          <a:prstGeom prst="rect">
            <a:avLst/>
          </a:prstGeom>
          <a:noFill/>
          <a:ln cap="flat" cmpd="sng" w="28575">
            <a:solidFill>
              <a:srgbClr val="61BFA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6"/>
          <p:cNvSpPr txBox="1"/>
          <p:nvPr>
            <p:ph type="title"/>
          </p:nvPr>
        </p:nvSpPr>
        <p:spPr>
          <a:xfrm>
            <a:off x="659125" y="-20325"/>
            <a:ext cx="10227600" cy="14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AU" sz="4200">
                <a:latin typeface="Arial"/>
                <a:ea typeface="Arial"/>
                <a:cs typeface="Arial"/>
                <a:sym typeface="Arial"/>
              </a:rPr>
              <a:t>Voice Biometric Global Adoption</a:t>
            </a:r>
            <a:endParaRPr sz="4200"/>
          </a:p>
        </p:txBody>
      </p:sp>
      <p:grpSp>
        <p:nvGrpSpPr>
          <p:cNvPr id="347" name="Google Shape;347;p16"/>
          <p:cNvGrpSpPr/>
          <p:nvPr/>
        </p:nvGrpSpPr>
        <p:grpSpPr>
          <a:xfrm>
            <a:off x="0" y="6428232"/>
            <a:ext cx="12192000" cy="429768"/>
            <a:chOff x="0" y="6428232"/>
            <a:chExt cx="12192000" cy="429768"/>
          </a:xfrm>
        </p:grpSpPr>
        <p:sp>
          <p:nvSpPr>
            <p:cNvPr id="348" name="Google Shape;348;p16"/>
            <p:cNvSpPr/>
            <p:nvPr/>
          </p:nvSpPr>
          <p:spPr>
            <a:xfrm>
              <a:off x="0" y="6428232"/>
              <a:ext cx="12192000" cy="429768"/>
            </a:xfrm>
            <a:prstGeom prst="rect">
              <a:avLst/>
            </a:prstGeom>
            <a:solidFill>
              <a:srgbClr val="025AA4"/>
            </a:solidFill>
            <a:ln cap="flat" cmpd="sng" w="12700">
              <a:solidFill>
                <a:srgbClr val="025AA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349" name="Google Shape;349;p16"/>
            <p:cNvPicPr preferRelativeResize="0"/>
            <p:nvPr/>
          </p:nvPicPr>
          <p:blipFill rotWithShape="1">
            <a:blip r:embed="rId3">
              <a:alphaModFix/>
            </a:blip>
            <a:srcRect b="0" l="0" r="0" t="0"/>
            <a:stretch/>
          </p:blipFill>
          <p:spPr>
            <a:xfrm>
              <a:off x="10447274" y="6536616"/>
              <a:ext cx="1617091" cy="239848"/>
            </a:xfrm>
            <a:prstGeom prst="rect">
              <a:avLst/>
            </a:prstGeom>
            <a:noFill/>
            <a:ln>
              <a:noFill/>
            </a:ln>
          </p:spPr>
        </p:pic>
      </p:grpSp>
      <p:sp>
        <p:nvSpPr>
          <p:cNvPr id="350" name="Google Shape;350;p16"/>
          <p:cNvSpPr txBox="1"/>
          <p:nvPr>
            <p:ph idx="1" type="body"/>
          </p:nvPr>
        </p:nvSpPr>
        <p:spPr>
          <a:xfrm>
            <a:off x="659125" y="1440063"/>
            <a:ext cx="7810500" cy="40833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1600"/>
              <a:buChar char="•"/>
            </a:pPr>
            <a:r>
              <a:rPr lang="en-AU" sz="1600">
                <a:latin typeface="Arial"/>
                <a:ea typeface="Arial"/>
                <a:cs typeface="Arial"/>
                <a:sym typeface="Arial"/>
              </a:rPr>
              <a:t>~</a:t>
            </a:r>
            <a:r>
              <a:rPr lang="en-AU" sz="1600">
                <a:latin typeface="Arial"/>
                <a:ea typeface="Arial"/>
                <a:cs typeface="Arial"/>
                <a:sym typeface="Arial"/>
              </a:rPr>
              <a:t>75% of the New Zealand adult population have registered their voiceprints </a:t>
            </a:r>
            <a:r>
              <a:rPr lang="en-AU" sz="1600">
                <a:latin typeface="Arial"/>
                <a:ea typeface="Arial"/>
                <a:cs typeface="Arial"/>
                <a:sym typeface="Arial"/>
              </a:rPr>
              <a:t>~</a:t>
            </a:r>
            <a:r>
              <a:rPr lang="en-AU" sz="1600">
                <a:latin typeface="Arial"/>
                <a:ea typeface="Arial"/>
                <a:cs typeface="Arial"/>
                <a:sym typeface="Arial"/>
              </a:rPr>
              <a:t>90% of MSD clients are verified prior to talking with an agent and &gt; 70% of regular callers to BNZ use voice biometrics to verify their identity</a:t>
            </a:r>
            <a:endParaRPr/>
          </a:p>
          <a:p>
            <a:pPr indent="-69850" lvl="0" marL="171450" rtl="0" algn="l">
              <a:lnSpc>
                <a:spcPct val="90000"/>
              </a:lnSpc>
              <a:spcBef>
                <a:spcPts val="0"/>
              </a:spcBef>
              <a:spcAft>
                <a:spcPts val="0"/>
              </a:spcAft>
              <a:buSzPts val="1600"/>
              <a:buNone/>
            </a:pPr>
            <a:r>
              <a:t/>
            </a:r>
            <a:endParaRPr sz="1600">
              <a:latin typeface="Arial"/>
              <a:ea typeface="Arial"/>
              <a:cs typeface="Arial"/>
              <a:sym typeface="Arial"/>
            </a:endParaRPr>
          </a:p>
          <a:p>
            <a:pPr indent="-171450" lvl="0" marL="171450" rtl="0" algn="l">
              <a:lnSpc>
                <a:spcPct val="90000"/>
              </a:lnSpc>
              <a:spcBef>
                <a:spcPts val="0"/>
              </a:spcBef>
              <a:spcAft>
                <a:spcPts val="0"/>
              </a:spcAft>
              <a:buSzPts val="1600"/>
              <a:buChar char="•"/>
            </a:pPr>
            <a:r>
              <a:rPr lang="en-AU" sz="1600">
                <a:latin typeface="Arial"/>
                <a:ea typeface="Arial"/>
                <a:cs typeface="Arial"/>
                <a:sym typeface="Arial"/>
              </a:rPr>
              <a:t>~35% of the United Kingdom population have registered their voiceprints</a:t>
            </a:r>
            <a:endParaRPr/>
          </a:p>
          <a:p>
            <a:pPr indent="-171450" lvl="0" marL="171450" rtl="0" algn="l">
              <a:lnSpc>
                <a:spcPct val="90000"/>
              </a:lnSpc>
              <a:spcBef>
                <a:spcPts val="0"/>
              </a:spcBef>
              <a:spcAft>
                <a:spcPts val="0"/>
              </a:spcAft>
              <a:buSzPts val="1600"/>
              <a:buChar char="•"/>
            </a:pPr>
            <a:r>
              <a:rPr lang="en-AU" sz="1600">
                <a:latin typeface="Arial"/>
                <a:ea typeface="Arial"/>
                <a:cs typeface="Arial"/>
                <a:sym typeface="Arial"/>
              </a:rPr>
              <a:t>HMRC, Barclays, Lloyds, HSBC </a:t>
            </a:r>
            <a:r>
              <a:rPr lang="en-AU" sz="1600">
                <a:latin typeface="Arial"/>
                <a:ea typeface="Arial"/>
                <a:cs typeface="Arial"/>
                <a:sym typeface="Arial"/>
              </a:rPr>
              <a:t>similar</a:t>
            </a:r>
            <a:r>
              <a:rPr lang="en-AU" sz="1600">
                <a:latin typeface="Arial"/>
                <a:ea typeface="Arial"/>
                <a:cs typeface="Arial"/>
                <a:sym typeface="Arial"/>
              </a:rPr>
              <a:t> trend in Europe</a:t>
            </a:r>
            <a:endParaRPr/>
          </a:p>
          <a:p>
            <a:pPr indent="-69850" lvl="0" marL="171450" rtl="0" algn="l">
              <a:lnSpc>
                <a:spcPct val="90000"/>
              </a:lnSpc>
              <a:spcBef>
                <a:spcPts val="0"/>
              </a:spcBef>
              <a:spcAft>
                <a:spcPts val="0"/>
              </a:spcAft>
              <a:buSzPts val="1600"/>
              <a:buNone/>
            </a:pPr>
            <a:r>
              <a:t/>
            </a:r>
            <a:endParaRPr sz="1600">
              <a:latin typeface="Arial"/>
              <a:ea typeface="Arial"/>
              <a:cs typeface="Arial"/>
              <a:sym typeface="Arial"/>
            </a:endParaRPr>
          </a:p>
          <a:p>
            <a:pPr indent="-171450" lvl="0" marL="171450" rtl="0" algn="l">
              <a:lnSpc>
                <a:spcPct val="90000"/>
              </a:lnSpc>
              <a:spcBef>
                <a:spcPts val="0"/>
              </a:spcBef>
              <a:spcAft>
                <a:spcPts val="0"/>
              </a:spcAft>
              <a:buSzPts val="1600"/>
              <a:buChar char="•"/>
            </a:pPr>
            <a:r>
              <a:rPr lang="en-AU" sz="1600">
                <a:latin typeface="Arial"/>
                <a:ea typeface="Arial"/>
                <a:cs typeface="Arial"/>
                <a:sym typeface="Arial"/>
              </a:rPr>
              <a:t>~35% of the Australian adult population have registered their voiceprints with ATO and </a:t>
            </a:r>
            <a:r>
              <a:rPr lang="en-AU" sz="1600">
                <a:latin typeface="Arial"/>
                <a:ea typeface="Arial"/>
                <a:cs typeface="Arial"/>
                <a:sym typeface="Arial"/>
              </a:rPr>
              <a:t>Centrelink</a:t>
            </a:r>
            <a:r>
              <a:rPr lang="en-AU" sz="1600">
                <a:latin typeface="Arial"/>
                <a:ea typeface="Arial"/>
                <a:cs typeface="Arial"/>
                <a:sym typeface="Arial"/>
              </a:rPr>
              <a:t> with voice Bio being used by banks and other financial services organisations and health providers. Telcos are now exploring options for efficiency and CX gains </a:t>
            </a:r>
            <a:endParaRPr/>
          </a:p>
          <a:p>
            <a:pPr indent="0" lvl="0" marL="457200" rtl="0" algn="l">
              <a:lnSpc>
                <a:spcPct val="90000"/>
              </a:lnSpc>
              <a:spcBef>
                <a:spcPts val="0"/>
              </a:spcBef>
              <a:spcAft>
                <a:spcPts val="0"/>
              </a:spcAft>
              <a:buNone/>
            </a:pPr>
            <a:r>
              <a:t/>
            </a:r>
            <a:endParaRPr sz="1600">
              <a:latin typeface="Arial"/>
              <a:ea typeface="Arial"/>
              <a:cs typeface="Arial"/>
              <a:sym typeface="Arial"/>
            </a:endParaRPr>
          </a:p>
          <a:p>
            <a:pPr indent="-171450" lvl="0" marL="171450" rtl="0" algn="l">
              <a:lnSpc>
                <a:spcPct val="90000"/>
              </a:lnSpc>
              <a:spcBef>
                <a:spcPts val="0"/>
              </a:spcBef>
              <a:spcAft>
                <a:spcPts val="0"/>
              </a:spcAft>
              <a:buSzPts val="1600"/>
              <a:buChar char="•"/>
            </a:pPr>
            <a:r>
              <a:rPr lang="en-AU" sz="1600">
                <a:latin typeface="Arial"/>
                <a:ea typeface="Arial"/>
                <a:cs typeface="Arial"/>
                <a:sym typeface="Arial"/>
              </a:rPr>
              <a:t>~ 25% of </a:t>
            </a:r>
            <a:r>
              <a:rPr lang="en-AU" sz="1600">
                <a:latin typeface="Arial"/>
                <a:ea typeface="Arial"/>
                <a:cs typeface="Arial"/>
                <a:sym typeface="Arial"/>
              </a:rPr>
              <a:t>North Americans have registered their voice prints and use them to access services (USA and CAN)  although voice bots and cloud service delivery of voice biometrics is accelerating take up in the SME market with mid sized banks and health services driving uptake to improve efficiency, security and privacy</a:t>
            </a:r>
            <a:endParaRPr sz="1600">
              <a:latin typeface="Arial"/>
              <a:ea typeface="Arial"/>
              <a:cs typeface="Arial"/>
              <a:sym typeface="Arial"/>
            </a:endParaRPr>
          </a:p>
          <a:p>
            <a:pPr indent="0" lvl="0" marL="457200" rtl="0" algn="l">
              <a:lnSpc>
                <a:spcPct val="90000"/>
              </a:lnSpc>
              <a:spcBef>
                <a:spcPts val="0"/>
              </a:spcBef>
              <a:spcAft>
                <a:spcPts val="0"/>
              </a:spcAft>
              <a:buNone/>
            </a:pPr>
            <a:r>
              <a:t/>
            </a:r>
            <a:endParaRPr sz="1600">
              <a:latin typeface="Arial"/>
              <a:ea typeface="Arial"/>
              <a:cs typeface="Arial"/>
              <a:sym typeface="Arial"/>
            </a:endParaRPr>
          </a:p>
          <a:p>
            <a:pPr indent="-171450" lvl="0" marL="171450" rtl="0" algn="l">
              <a:lnSpc>
                <a:spcPct val="90000"/>
              </a:lnSpc>
              <a:spcBef>
                <a:spcPts val="0"/>
              </a:spcBef>
              <a:spcAft>
                <a:spcPts val="0"/>
              </a:spcAft>
              <a:buSzPts val="1600"/>
              <a:buFont typeface="Arial"/>
              <a:buChar char="•"/>
            </a:pPr>
            <a:r>
              <a:rPr lang="en-AU" sz="1600">
                <a:latin typeface="Arial"/>
                <a:ea typeface="Arial"/>
                <a:cs typeface="Arial"/>
                <a:sym typeface="Arial"/>
              </a:rPr>
              <a:t>Asia Middle East and Africa are at an earlier stage of adoption however Africa is increasing uptake in Telcos where phones are used as digital wallets and security of device is driving demand</a:t>
            </a:r>
            <a:endParaRPr sz="1600">
              <a:latin typeface="Arial"/>
              <a:ea typeface="Arial"/>
              <a:cs typeface="Arial"/>
              <a:sym typeface="Arial"/>
            </a:endParaRPr>
          </a:p>
        </p:txBody>
      </p:sp>
      <p:pic>
        <p:nvPicPr>
          <p:cNvPr descr="Shape&#10;&#10;Description automatically generated with medium confidence" id="351" name="Google Shape;351;p16"/>
          <p:cNvPicPr preferRelativeResize="0"/>
          <p:nvPr/>
        </p:nvPicPr>
        <p:blipFill rotWithShape="1">
          <a:blip r:embed="rId4">
            <a:alphaModFix/>
          </a:blip>
          <a:srcRect b="0" l="0" r="0" t="0"/>
          <a:stretch/>
        </p:blipFill>
        <p:spPr>
          <a:xfrm>
            <a:off x="8910214" y="1801319"/>
            <a:ext cx="2980784" cy="33607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A picture containing text&#10;&#10;Description automatically generated" id="356" name="Google Shape;356;p17"/>
          <p:cNvPicPr preferRelativeResize="0"/>
          <p:nvPr/>
        </p:nvPicPr>
        <p:blipFill rotWithShape="1">
          <a:blip r:embed="rId3">
            <a:alphaModFix/>
          </a:blip>
          <a:srcRect b="0" l="0" r="0" t="0"/>
          <a:stretch/>
        </p:blipFill>
        <p:spPr>
          <a:xfrm>
            <a:off x="6912990" y="0"/>
            <a:ext cx="5279010" cy="6858000"/>
          </a:xfrm>
          <a:prstGeom prst="rect">
            <a:avLst/>
          </a:prstGeom>
          <a:noFill/>
          <a:ln>
            <a:noFill/>
          </a:ln>
        </p:spPr>
      </p:pic>
      <p:sp>
        <p:nvSpPr>
          <p:cNvPr id="357" name="Google Shape;357;p17"/>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AU" sz="4400" u="none" cap="none" strike="noStrike">
                <a:solidFill>
                  <a:srgbClr val="262626"/>
                </a:solidFill>
                <a:latin typeface="Arial"/>
                <a:ea typeface="Arial"/>
                <a:cs typeface="Arial"/>
                <a:sym typeface="Arial"/>
              </a:rPr>
              <a:t>FUTURE TRENDS</a:t>
            </a:r>
            <a:endParaRPr/>
          </a:p>
        </p:txBody>
      </p:sp>
      <p:sp>
        <p:nvSpPr>
          <p:cNvPr id="358" name="Google Shape;358;p17"/>
          <p:cNvSpPr txBox="1"/>
          <p:nvPr>
            <p:ph idx="1" type="body"/>
          </p:nvPr>
        </p:nvSpPr>
        <p:spPr>
          <a:xfrm>
            <a:off x="623325" y="2051550"/>
            <a:ext cx="6180900" cy="3701100"/>
          </a:xfrm>
          <a:prstGeom prst="rect">
            <a:avLst/>
          </a:prstGeom>
          <a:noFill/>
          <a:ln>
            <a:noFill/>
          </a:ln>
        </p:spPr>
        <p:txBody>
          <a:bodyPr anchorCtr="0" anchor="t" bIns="45700" lIns="91425" spcFirstLastPara="1" rIns="91425" wrap="square" tIns="45700">
            <a:normAutofit fontScale="70000" lnSpcReduction="20000"/>
          </a:bodyPr>
          <a:lstStyle/>
          <a:p>
            <a:pPr indent="-197223" lvl="0" marL="228600" rtl="0" algn="l">
              <a:lnSpc>
                <a:spcPct val="90000"/>
              </a:lnSpc>
              <a:spcBef>
                <a:spcPts val="0"/>
              </a:spcBef>
              <a:spcAft>
                <a:spcPts val="0"/>
              </a:spcAft>
              <a:buClr>
                <a:schemeClr val="dk1"/>
              </a:buClr>
              <a:buSzPct val="117647"/>
              <a:buChar char="•"/>
            </a:pPr>
            <a:r>
              <a:rPr lang="en-AU">
                <a:latin typeface="Arial"/>
                <a:ea typeface="Arial"/>
                <a:cs typeface="Arial"/>
                <a:sym typeface="Arial"/>
              </a:rPr>
              <a:t>Government agencies and private organisations will provide access to voice prints that are “</a:t>
            </a:r>
            <a:r>
              <a:rPr lang="en-AU">
                <a:latin typeface="Arial"/>
                <a:ea typeface="Arial"/>
                <a:cs typeface="Arial"/>
                <a:sym typeface="Arial"/>
              </a:rPr>
              <a:t>certified</a:t>
            </a:r>
            <a:r>
              <a:rPr lang="en-AU">
                <a:latin typeface="Arial"/>
                <a:ea typeface="Arial"/>
                <a:cs typeface="Arial"/>
                <a:sym typeface="Arial"/>
              </a:rPr>
              <a:t>” as being genuine prints of verified individuals  to make it easier for citizens and customers to prove their identity status when opening new accounts or requesting access to services</a:t>
            </a:r>
            <a:endParaRPr>
              <a:latin typeface="Arial"/>
              <a:ea typeface="Arial"/>
              <a:cs typeface="Arial"/>
              <a:sym typeface="Arial"/>
            </a:endParaRPr>
          </a:p>
          <a:p>
            <a:pPr indent="0" lvl="0" marL="457200" rtl="0" algn="l">
              <a:lnSpc>
                <a:spcPct val="90000"/>
              </a:lnSpc>
              <a:spcBef>
                <a:spcPts val="0"/>
              </a:spcBef>
              <a:spcAft>
                <a:spcPts val="0"/>
              </a:spcAft>
              <a:buNone/>
            </a:pPr>
            <a:r>
              <a:t/>
            </a:r>
            <a:endParaRPr>
              <a:latin typeface="Arial"/>
              <a:ea typeface="Arial"/>
              <a:cs typeface="Arial"/>
              <a:sym typeface="Arial"/>
            </a:endParaRPr>
          </a:p>
          <a:p>
            <a:pPr indent="-197223" lvl="0" marL="228600" rtl="0" algn="l">
              <a:lnSpc>
                <a:spcPct val="90000"/>
              </a:lnSpc>
              <a:spcBef>
                <a:spcPts val="0"/>
              </a:spcBef>
              <a:spcAft>
                <a:spcPts val="0"/>
              </a:spcAft>
              <a:buClr>
                <a:schemeClr val="dk1"/>
              </a:buClr>
              <a:buSzPct val="117647"/>
              <a:buChar char="•"/>
            </a:pPr>
            <a:r>
              <a:rPr lang="en-AU">
                <a:latin typeface="Arial"/>
                <a:ea typeface="Arial"/>
                <a:cs typeface="Arial"/>
                <a:sym typeface="Arial"/>
              </a:rPr>
              <a:t>V</a:t>
            </a:r>
            <a:r>
              <a:rPr lang="en-AU">
                <a:latin typeface="Arial"/>
                <a:ea typeface="Arial"/>
                <a:cs typeface="Arial"/>
                <a:sym typeface="Arial"/>
              </a:rPr>
              <a:t>oice biometrics will be more widely used by security agencies to identify POI’s in real time and historical conversations</a:t>
            </a:r>
            <a:endParaRPr/>
          </a:p>
          <a:p>
            <a:pPr indent="0" lvl="0" marL="0" rtl="0" algn="l">
              <a:lnSpc>
                <a:spcPct val="90000"/>
              </a:lnSpc>
              <a:spcBef>
                <a:spcPts val="0"/>
              </a:spcBef>
              <a:spcAft>
                <a:spcPts val="0"/>
              </a:spcAft>
              <a:buClr>
                <a:schemeClr val="dk1"/>
              </a:buClr>
              <a:buSzPct val="117647"/>
              <a:buNone/>
            </a:pPr>
            <a:r>
              <a:t/>
            </a:r>
            <a:endParaRPr>
              <a:latin typeface="Arial"/>
              <a:ea typeface="Arial"/>
              <a:cs typeface="Arial"/>
              <a:sym typeface="Arial"/>
            </a:endParaRPr>
          </a:p>
          <a:p>
            <a:pPr indent="-197223" lvl="0" marL="228600" rtl="0" algn="l">
              <a:lnSpc>
                <a:spcPct val="90000"/>
              </a:lnSpc>
              <a:spcBef>
                <a:spcPts val="0"/>
              </a:spcBef>
              <a:spcAft>
                <a:spcPts val="0"/>
              </a:spcAft>
              <a:buClr>
                <a:schemeClr val="dk1"/>
              </a:buClr>
              <a:buSzPct val="117647"/>
              <a:buChar char="•"/>
            </a:pPr>
            <a:r>
              <a:rPr lang="en-AU">
                <a:latin typeface="Arial"/>
                <a:ea typeface="Arial"/>
                <a:cs typeface="Arial"/>
                <a:sym typeface="Arial"/>
              </a:rPr>
              <a:t>Voice trait analysis will become a powerful tool that can allow organizations to better understand and service clients by knowing their sentiment, gender, age and other voice discernable traits</a:t>
            </a:r>
            <a:endParaRPr/>
          </a:p>
        </p:txBody>
      </p:sp>
      <p:sp>
        <p:nvSpPr>
          <p:cNvPr id="359" name="Google Shape;359;p17"/>
          <p:cNvSpPr/>
          <p:nvPr/>
        </p:nvSpPr>
        <p:spPr>
          <a:xfrm>
            <a:off x="-1" y="6428232"/>
            <a:ext cx="8257881" cy="429768"/>
          </a:xfrm>
          <a:prstGeom prst="rect">
            <a:avLst/>
          </a:prstGeom>
          <a:gradFill>
            <a:gsLst>
              <a:gs pos="0">
                <a:srgbClr val="025AA4"/>
              </a:gs>
              <a:gs pos="83000">
                <a:srgbClr val="025AA4"/>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360" name="Google Shape;360;p17"/>
          <p:cNvPicPr preferRelativeResize="0"/>
          <p:nvPr/>
        </p:nvPicPr>
        <p:blipFill rotWithShape="1">
          <a:blip r:embed="rId4">
            <a:alphaModFix/>
          </a:blip>
          <a:srcRect b="0" l="0" r="0" t="0"/>
          <a:stretch/>
        </p:blipFill>
        <p:spPr>
          <a:xfrm>
            <a:off x="196850" y="6536616"/>
            <a:ext cx="1617091" cy="2398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0"/>
          <p:cNvSpPr/>
          <p:nvPr/>
        </p:nvSpPr>
        <p:spPr>
          <a:xfrm>
            <a:off x="0" y="0"/>
            <a:ext cx="12192000" cy="6858000"/>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6" name="Google Shape;366;p30"/>
          <p:cNvSpPr txBox="1"/>
          <p:nvPr>
            <p:ph type="ctrTitle"/>
          </p:nvPr>
        </p:nvSpPr>
        <p:spPr>
          <a:xfrm>
            <a:off x="1803236" y="2362538"/>
            <a:ext cx="3408626" cy="14037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6000"/>
              <a:buNone/>
            </a:pPr>
            <a:r>
              <a:rPr b="1" lang="en-AU" sz="1600">
                <a:solidFill>
                  <a:schemeClr val="lt1"/>
                </a:solidFill>
                <a:latin typeface="Arial"/>
                <a:ea typeface="Arial"/>
                <a:cs typeface="Arial"/>
                <a:sym typeface="Arial"/>
              </a:rPr>
              <a:t>CONTACT</a:t>
            </a:r>
            <a:br>
              <a:rPr b="1" lang="en-AU" sz="1600">
                <a:solidFill>
                  <a:schemeClr val="lt1"/>
                </a:solidFill>
                <a:latin typeface="Arial"/>
                <a:ea typeface="Arial"/>
                <a:cs typeface="Arial"/>
                <a:sym typeface="Arial"/>
              </a:rPr>
            </a:br>
            <a:br>
              <a:rPr b="1" lang="en-AU" sz="1600">
                <a:solidFill>
                  <a:schemeClr val="lt1"/>
                </a:solidFill>
                <a:latin typeface="Arial"/>
                <a:ea typeface="Arial"/>
                <a:cs typeface="Arial"/>
                <a:sym typeface="Arial"/>
              </a:rPr>
            </a:br>
            <a:r>
              <a:rPr b="1" lang="en-AU" sz="1600">
                <a:solidFill>
                  <a:schemeClr val="lt1"/>
                </a:solidFill>
                <a:latin typeface="Arial"/>
                <a:ea typeface="Arial"/>
                <a:cs typeface="Arial"/>
                <a:sym typeface="Arial"/>
              </a:rPr>
              <a:t>Paul Magee</a:t>
            </a:r>
            <a:br>
              <a:rPr b="1" lang="en-AU" sz="1600">
                <a:solidFill>
                  <a:schemeClr val="lt1"/>
                </a:solidFill>
                <a:latin typeface="Arial"/>
                <a:ea typeface="Arial"/>
                <a:cs typeface="Arial"/>
                <a:sym typeface="Arial"/>
              </a:rPr>
            </a:br>
            <a:r>
              <a:rPr lang="en-AU" sz="1600">
                <a:solidFill>
                  <a:schemeClr val="lt1"/>
                </a:solidFill>
                <a:latin typeface="Arial"/>
                <a:ea typeface="Arial"/>
                <a:cs typeface="Arial"/>
                <a:sym typeface="Arial"/>
              </a:rPr>
              <a:t>President</a:t>
            </a:r>
            <a:br>
              <a:rPr b="1" lang="en-AU" sz="1600">
                <a:solidFill>
                  <a:schemeClr val="lt1"/>
                </a:solidFill>
                <a:latin typeface="Arial"/>
                <a:ea typeface="Arial"/>
                <a:cs typeface="Arial"/>
                <a:sym typeface="Arial"/>
              </a:rPr>
            </a:br>
            <a:r>
              <a:rPr lang="en-AU" sz="1600">
                <a:solidFill>
                  <a:schemeClr val="lt1"/>
                </a:solidFill>
                <a:latin typeface="Arial"/>
                <a:ea typeface="Arial"/>
                <a:cs typeface="Arial"/>
                <a:sym typeface="Arial"/>
              </a:rPr>
              <a:t>paul.magee@aurayasystems.com</a:t>
            </a:r>
            <a:endParaRPr sz="1200">
              <a:solidFill>
                <a:schemeClr val="lt1"/>
              </a:solidFill>
              <a:latin typeface="Arial"/>
              <a:ea typeface="Arial"/>
              <a:cs typeface="Arial"/>
              <a:sym typeface="Arial"/>
            </a:endParaRPr>
          </a:p>
        </p:txBody>
      </p:sp>
      <p:pic>
        <p:nvPicPr>
          <p:cNvPr descr="Cup and saucer on table" id="367" name="Google Shape;367;p30"/>
          <p:cNvPicPr preferRelativeResize="0"/>
          <p:nvPr/>
        </p:nvPicPr>
        <p:blipFill rotWithShape="1">
          <a:blip r:embed="rId3">
            <a:alphaModFix/>
          </a:blip>
          <a:srcRect b="0" l="0" r="-2" t="0"/>
          <a:stretch/>
        </p:blipFill>
        <p:spPr>
          <a:xfrm>
            <a:off x="5678424" y="0"/>
            <a:ext cx="6518992" cy="6858000"/>
          </a:xfrm>
          <a:prstGeom prst="rect">
            <a:avLst/>
          </a:prstGeom>
          <a:noFill/>
          <a:ln>
            <a:noFill/>
          </a:ln>
        </p:spPr>
      </p:pic>
      <p:pic>
        <p:nvPicPr>
          <p:cNvPr descr="A person with grey hair&#10;&#10;Description automatically generated with medium confidence" id="368" name="Google Shape;368;p30"/>
          <p:cNvPicPr preferRelativeResize="0"/>
          <p:nvPr/>
        </p:nvPicPr>
        <p:blipFill rotWithShape="1">
          <a:blip r:embed="rId4">
            <a:alphaModFix/>
          </a:blip>
          <a:srcRect b="0" l="0" r="0" t="0"/>
          <a:stretch/>
        </p:blipFill>
        <p:spPr>
          <a:xfrm>
            <a:off x="466562" y="2342697"/>
            <a:ext cx="1241751" cy="1241751"/>
          </a:xfrm>
          <a:prstGeom prst="ellipse">
            <a:avLst/>
          </a:prstGeom>
          <a:noFill/>
          <a:ln cap="rnd" cmpd="sng" w="28575">
            <a:solidFill>
              <a:schemeClr val="lt1"/>
            </a:solidFill>
            <a:prstDash val="solid"/>
            <a:round/>
            <a:headEnd len="sm" w="sm" type="none"/>
            <a:tailEnd len="sm" w="sm" type="none"/>
          </a:ln>
        </p:spPr>
      </p:pic>
      <p:pic>
        <p:nvPicPr>
          <p:cNvPr descr="Icon&#10;&#10;Description automatically generated" id="369" name="Google Shape;369;p30"/>
          <p:cNvPicPr preferRelativeResize="0"/>
          <p:nvPr/>
        </p:nvPicPr>
        <p:blipFill rotWithShape="1">
          <a:blip r:embed="rId5">
            <a:alphaModFix/>
          </a:blip>
          <a:srcRect b="0" l="0" r="0" t="0"/>
          <a:stretch/>
        </p:blipFill>
        <p:spPr>
          <a:xfrm>
            <a:off x="729991" y="588074"/>
            <a:ext cx="4218443" cy="612275"/>
          </a:xfrm>
          <a:prstGeom prst="rect">
            <a:avLst/>
          </a:prstGeom>
          <a:noFill/>
          <a:ln>
            <a:noFill/>
          </a:ln>
        </p:spPr>
      </p:pic>
      <p:sp>
        <p:nvSpPr>
          <p:cNvPr id="370" name="Google Shape;370;p30"/>
          <p:cNvSpPr txBox="1"/>
          <p:nvPr/>
        </p:nvSpPr>
        <p:spPr>
          <a:xfrm>
            <a:off x="784095" y="6029282"/>
            <a:ext cx="4110234" cy="7425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i="0" lang="en-AU" sz="2000" u="none" cap="none" strike="noStrike">
                <a:solidFill>
                  <a:schemeClr val="lt1"/>
                </a:solidFill>
                <a:latin typeface="Arial"/>
                <a:ea typeface="Arial"/>
                <a:cs typeface="Arial"/>
                <a:sym typeface="Arial"/>
              </a:rPr>
              <a:t>END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6096000" y="1233805"/>
            <a:ext cx="5257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TABLE OF CONTENTS</a:t>
            </a:r>
            <a:endParaRPr/>
          </a:p>
        </p:txBody>
      </p:sp>
      <p:sp>
        <p:nvSpPr>
          <p:cNvPr id="98" name="Google Shape;98;p2"/>
          <p:cNvSpPr txBox="1"/>
          <p:nvPr>
            <p:ph idx="1" type="body"/>
          </p:nvPr>
        </p:nvSpPr>
        <p:spPr>
          <a:xfrm>
            <a:off x="6096000" y="3154679"/>
            <a:ext cx="5257800" cy="258775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rgbClr val="025AA4"/>
              </a:buClr>
              <a:buSzPts val="2000"/>
              <a:buFont typeface="Arial"/>
              <a:buAutoNum type="arabicPeriod"/>
            </a:pPr>
            <a:r>
              <a:rPr lang="en-AU" sz="2000">
                <a:latin typeface="Arial"/>
                <a:ea typeface="Arial"/>
                <a:cs typeface="Arial"/>
                <a:sym typeface="Arial"/>
              </a:rPr>
              <a:t>How voice biometrics helps organizations verify identity</a:t>
            </a:r>
            <a:endParaRPr/>
          </a:p>
          <a:p>
            <a:pPr indent="-514350" lvl="0" marL="514350" rtl="0" algn="l">
              <a:lnSpc>
                <a:spcPct val="90000"/>
              </a:lnSpc>
              <a:spcBef>
                <a:spcPts val="1000"/>
              </a:spcBef>
              <a:spcAft>
                <a:spcPts val="0"/>
              </a:spcAft>
              <a:buClr>
                <a:srgbClr val="025AA4"/>
              </a:buClr>
              <a:buSzPts val="2000"/>
              <a:buFont typeface="Arial"/>
              <a:buAutoNum type="arabicPeriod"/>
            </a:pPr>
            <a:r>
              <a:rPr lang="en-AU" sz="2000">
                <a:latin typeface="Arial"/>
                <a:ea typeface="Arial"/>
                <a:cs typeface="Arial"/>
                <a:sym typeface="Arial"/>
              </a:rPr>
              <a:t>How voice biometrics helps organizations to comply with regulations</a:t>
            </a:r>
            <a:endParaRPr/>
          </a:p>
          <a:p>
            <a:pPr indent="-514350" lvl="0" marL="514350" rtl="0" algn="l">
              <a:lnSpc>
                <a:spcPct val="90000"/>
              </a:lnSpc>
              <a:spcBef>
                <a:spcPts val="1000"/>
              </a:spcBef>
              <a:spcAft>
                <a:spcPts val="0"/>
              </a:spcAft>
              <a:buClr>
                <a:srgbClr val="025AA4"/>
              </a:buClr>
              <a:buSzPts val="2000"/>
              <a:buFont typeface="Arial"/>
              <a:buAutoNum type="arabicPeriod"/>
            </a:pPr>
            <a:r>
              <a:rPr lang="en-AU" sz="2000">
                <a:latin typeface="Arial"/>
                <a:ea typeface="Arial"/>
                <a:cs typeface="Arial"/>
                <a:sym typeface="Arial"/>
              </a:rPr>
              <a:t>Lessons learned from the New Zealand case study</a:t>
            </a:r>
            <a:endParaRPr/>
          </a:p>
          <a:p>
            <a:pPr indent="-514350" lvl="0" marL="514350" rtl="0" algn="l">
              <a:lnSpc>
                <a:spcPct val="90000"/>
              </a:lnSpc>
              <a:spcBef>
                <a:spcPts val="1000"/>
              </a:spcBef>
              <a:spcAft>
                <a:spcPts val="0"/>
              </a:spcAft>
              <a:buClr>
                <a:srgbClr val="025AA4"/>
              </a:buClr>
              <a:buSzPts val="2000"/>
              <a:buFont typeface="Arial"/>
              <a:buAutoNum type="arabicPeriod"/>
            </a:pPr>
            <a:r>
              <a:rPr lang="en-AU" sz="2000">
                <a:latin typeface="Arial"/>
                <a:ea typeface="Arial"/>
                <a:cs typeface="Arial"/>
                <a:sym typeface="Arial"/>
              </a:rPr>
              <a:t>Future uses of voice biometrics</a:t>
            </a:r>
            <a:endParaRPr/>
          </a:p>
        </p:txBody>
      </p:sp>
      <p:pic>
        <p:nvPicPr>
          <p:cNvPr descr="A picture containing basketball, athletic game, sport&#10;&#10;Description automatically generated" id="99" name="Google Shape;99;p2"/>
          <p:cNvPicPr preferRelativeResize="0"/>
          <p:nvPr/>
        </p:nvPicPr>
        <p:blipFill rotWithShape="1">
          <a:blip r:embed="rId3">
            <a:alphaModFix/>
          </a:blip>
          <a:srcRect b="-2003" l="0" r="0" t="0"/>
          <a:stretch/>
        </p:blipFill>
        <p:spPr>
          <a:xfrm rot="-5400000">
            <a:off x="380049" y="525778"/>
            <a:ext cx="5469976" cy="5257802"/>
          </a:xfrm>
          <a:prstGeom prst="rect">
            <a:avLst/>
          </a:prstGeom>
          <a:noFill/>
          <a:ln>
            <a:noFill/>
          </a:ln>
        </p:spPr>
      </p:pic>
      <p:grpSp>
        <p:nvGrpSpPr>
          <p:cNvPr id="100" name="Google Shape;100;p2"/>
          <p:cNvGrpSpPr/>
          <p:nvPr/>
        </p:nvGrpSpPr>
        <p:grpSpPr>
          <a:xfrm>
            <a:off x="0" y="6428232"/>
            <a:ext cx="12192000" cy="429768"/>
            <a:chOff x="0" y="6428232"/>
            <a:chExt cx="12192000" cy="429768"/>
          </a:xfrm>
        </p:grpSpPr>
        <p:sp>
          <p:nvSpPr>
            <p:cNvPr id="101" name="Google Shape;101;p2"/>
            <p:cNvSpPr/>
            <p:nvPr/>
          </p:nvSpPr>
          <p:spPr>
            <a:xfrm>
              <a:off x="0" y="6428232"/>
              <a:ext cx="12192000" cy="429768"/>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10447274" y="6536616"/>
              <a:ext cx="1617091" cy="23984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text, person, person, computer&#10;&#10;Description automatically generated" id="107" name="Google Shape;107;p3"/>
          <p:cNvPicPr preferRelativeResize="0"/>
          <p:nvPr/>
        </p:nvPicPr>
        <p:blipFill rotWithShape="1">
          <a:blip r:embed="rId3">
            <a:alphaModFix/>
          </a:blip>
          <a:srcRect b="0" l="0" r="0" t="0"/>
          <a:stretch/>
        </p:blipFill>
        <p:spPr>
          <a:xfrm>
            <a:off x="6956980" y="0"/>
            <a:ext cx="5235019" cy="6858000"/>
          </a:xfrm>
          <a:prstGeom prst="rect">
            <a:avLst/>
          </a:prstGeom>
          <a:noFill/>
          <a:ln>
            <a:noFill/>
          </a:ln>
        </p:spPr>
      </p:pic>
      <p:sp>
        <p:nvSpPr>
          <p:cNvPr id="108" name="Google Shape;108;p3"/>
          <p:cNvSpPr txBox="1"/>
          <p:nvPr>
            <p:ph type="title"/>
          </p:nvPr>
        </p:nvSpPr>
        <p:spPr>
          <a:xfrm>
            <a:off x="737615" y="697357"/>
            <a:ext cx="5114545" cy="18934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AU">
                <a:solidFill>
                  <a:srgbClr val="262626"/>
                </a:solidFill>
                <a:latin typeface="Arial"/>
                <a:ea typeface="Arial"/>
                <a:cs typeface="Arial"/>
                <a:sym typeface="Arial"/>
              </a:rPr>
              <a:t>“YOUR VOICE IS UNIQUE TO YOU, AND YOU ONLY.”</a:t>
            </a:r>
            <a:endParaRPr/>
          </a:p>
        </p:txBody>
      </p:sp>
      <p:sp>
        <p:nvSpPr>
          <p:cNvPr id="109" name="Google Shape;109;p3"/>
          <p:cNvSpPr txBox="1"/>
          <p:nvPr>
            <p:ph idx="1" type="body"/>
          </p:nvPr>
        </p:nvSpPr>
        <p:spPr>
          <a:xfrm>
            <a:off x="737616" y="2981357"/>
            <a:ext cx="5443728" cy="28813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AU">
                <a:solidFill>
                  <a:srgbClr val="025AA4"/>
                </a:solidFill>
                <a:latin typeface="Arial"/>
                <a:ea typeface="Arial"/>
                <a:cs typeface="Arial"/>
                <a:sym typeface="Arial"/>
              </a:rPr>
              <a:t>Voice biometrics </a:t>
            </a:r>
            <a:r>
              <a:rPr lang="en-AU">
                <a:latin typeface="Arial"/>
                <a:ea typeface="Arial"/>
                <a:cs typeface="Arial"/>
                <a:sym typeface="Arial"/>
              </a:rPr>
              <a:t>technology is more accurate than humans in distinguishing different voices.</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AU">
                <a:solidFill>
                  <a:srgbClr val="025AA4"/>
                </a:solidFill>
                <a:latin typeface="Arial"/>
                <a:ea typeface="Arial"/>
                <a:cs typeface="Arial"/>
                <a:sym typeface="Arial"/>
              </a:rPr>
              <a:t>Voice biometrics </a:t>
            </a:r>
            <a:r>
              <a:rPr lang="en-AU">
                <a:latin typeface="Arial"/>
                <a:ea typeface="Arial"/>
                <a:cs typeface="Arial"/>
                <a:sym typeface="Arial"/>
              </a:rPr>
              <a:t>can crossmatch with an accuracy rate of more than 10,000:1.</a:t>
            </a:r>
            <a:endParaRPr>
              <a:latin typeface="Arial"/>
              <a:ea typeface="Arial"/>
              <a:cs typeface="Arial"/>
              <a:sym typeface="Arial"/>
            </a:endParaRPr>
          </a:p>
        </p:txBody>
      </p:sp>
      <p:sp>
        <p:nvSpPr>
          <p:cNvPr id="110" name="Google Shape;110;p3"/>
          <p:cNvSpPr/>
          <p:nvPr/>
        </p:nvSpPr>
        <p:spPr>
          <a:xfrm>
            <a:off x="-1" y="6428232"/>
            <a:ext cx="8399283" cy="429768"/>
          </a:xfrm>
          <a:prstGeom prst="rect">
            <a:avLst/>
          </a:prstGeom>
          <a:gradFill>
            <a:gsLst>
              <a:gs pos="0">
                <a:srgbClr val="025AA4"/>
              </a:gs>
              <a:gs pos="83000">
                <a:srgbClr val="025AA4"/>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4">
            <a:alphaModFix/>
          </a:blip>
          <a:srcRect b="0" l="0" r="0" t="0"/>
          <a:stretch/>
        </p:blipFill>
        <p:spPr>
          <a:xfrm>
            <a:off x="196850" y="6536616"/>
            <a:ext cx="1617091" cy="2398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838200" y="781814"/>
            <a:ext cx="46944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AGAINST OTHER PRINTS</a:t>
            </a:r>
            <a:endParaRPr/>
          </a:p>
        </p:txBody>
      </p:sp>
      <p:sp>
        <p:nvSpPr>
          <p:cNvPr id="117" name="Google Shape;117;p4"/>
          <p:cNvSpPr txBox="1"/>
          <p:nvPr>
            <p:ph idx="1" type="body"/>
          </p:nvPr>
        </p:nvSpPr>
        <p:spPr>
          <a:xfrm>
            <a:off x="838201" y="2520105"/>
            <a:ext cx="6407552" cy="3464005"/>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17647"/>
              <a:buChar char="•"/>
            </a:pPr>
            <a:r>
              <a:rPr lang="en-AU">
                <a:latin typeface="Arial"/>
                <a:ea typeface="Arial"/>
                <a:cs typeface="Arial"/>
                <a:sym typeface="Arial"/>
              </a:rPr>
              <a:t>Fingerprints and faceprints are stored locally in the device it was enrolled in - they are only as secure as a four/six-digit PIN</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17647"/>
              <a:buChar char="•"/>
            </a:pPr>
            <a:r>
              <a:rPr lang="en-AU">
                <a:latin typeface="Arial"/>
                <a:ea typeface="Arial"/>
                <a:cs typeface="Arial"/>
                <a:sym typeface="Arial"/>
              </a:rPr>
              <a:t>Multiple fingerprints and faceprints from different people enrolled in the same device means they can verify identity or transact online on behalf of the original user</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17647"/>
              <a:buChar char="•"/>
            </a:pPr>
            <a:r>
              <a:rPr lang="en-AU">
                <a:latin typeface="Arial"/>
                <a:ea typeface="Arial"/>
                <a:cs typeface="Arial"/>
                <a:sym typeface="Arial"/>
              </a:rPr>
              <a:t>Voiceprints are encrypted and stored behind the firewall and is device-independent</a:t>
            </a:r>
            <a:endParaRPr>
              <a:latin typeface="Arial"/>
              <a:ea typeface="Arial"/>
              <a:cs typeface="Arial"/>
              <a:sym typeface="Arial"/>
            </a:endParaRPr>
          </a:p>
        </p:txBody>
      </p:sp>
      <p:grpSp>
        <p:nvGrpSpPr>
          <p:cNvPr id="118" name="Google Shape;118;p4"/>
          <p:cNvGrpSpPr/>
          <p:nvPr/>
        </p:nvGrpSpPr>
        <p:grpSpPr>
          <a:xfrm>
            <a:off x="0" y="6428232"/>
            <a:ext cx="12192000" cy="429768"/>
            <a:chOff x="0" y="6428232"/>
            <a:chExt cx="12192000" cy="429768"/>
          </a:xfrm>
        </p:grpSpPr>
        <p:sp>
          <p:nvSpPr>
            <p:cNvPr id="119" name="Google Shape;119;p4"/>
            <p:cNvSpPr/>
            <p:nvPr/>
          </p:nvSpPr>
          <p:spPr>
            <a:xfrm>
              <a:off x="0" y="6428232"/>
              <a:ext cx="12192000" cy="429768"/>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10447274" y="6536616"/>
              <a:ext cx="1617091" cy="239848"/>
            </a:xfrm>
            <a:prstGeom prst="rect">
              <a:avLst/>
            </a:prstGeom>
            <a:noFill/>
            <a:ln>
              <a:noFill/>
            </a:ln>
          </p:spPr>
        </p:pic>
      </p:grpSp>
      <p:pic>
        <p:nvPicPr>
          <p:cNvPr descr="Icon&#10;&#10;Description automatically generated with low confidence" id="121" name="Google Shape;121;p4"/>
          <p:cNvPicPr preferRelativeResize="0"/>
          <p:nvPr/>
        </p:nvPicPr>
        <p:blipFill rotWithShape="1">
          <a:blip r:embed="rId4">
            <a:alphaModFix/>
          </a:blip>
          <a:srcRect b="0" l="0" r="0" t="0"/>
          <a:stretch/>
        </p:blipFill>
        <p:spPr>
          <a:xfrm>
            <a:off x="8063097" y="1885529"/>
            <a:ext cx="3071748" cy="28804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A picture containing person, blue&#10;&#10;Description automatically generated" id="126" name="Google Shape;126;p5"/>
          <p:cNvPicPr preferRelativeResize="0"/>
          <p:nvPr/>
        </p:nvPicPr>
        <p:blipFill rotWithShape="1">
          <a:blip r:embed="rId3">
            <a:alphaModFix/>
          </a:blip>
          <a:srcRect b="0" l="0" r="0" t="0"/>
          <a:stretch/>
        </p:blipFill>
        <p:spPr>
          <a:xfrm>
            <a:off x="0" y="0"/>
            <a:ext cx="5074370" cy="6858000"/>
          </a:xfrm>
          <a:prstGeom prst="rect">
            <a:avLst/>
          </a:prstGeom>
          <a:noFill/>
          <a:ln>
            <a:noFill/>
          </a:ln>
        </p:spPr>
      </p:pic>
      <p:sp>
        <p:nvSpPr>
          <p:cNvPr id="127" name="Google Shape;127;p5"/>
          <p:cNvSpPr txBox="1"/>
          <p:nvPr>
            <p:ph type="title"/>
          </p:nvPr>
        </p:nvSpPr>
        <p:spPr>
          <a:xfrm>
            <a:off x="5590094" y="365125"/>
            <a:ext cx="57637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PROBLEMS ADDRESSED</a:t>
            </a:r>
            <a:endParaRPr/>
          </a:p>
        </p:txBody>
      </p:sp>
      <p:sp>
        <p:nvSpPr>
          <p:cNvPr id="128" name="Google Shape;128;p5"/>
          <p:cNvSpPr txBox="1"/>
          <p:nvPr>
            <p:ph idx="1" type="body"/>
          </p:nvPr>
        </p:nvSpPr>
        <p:spPr>
          <a:xfrm>
            <a:off x="5590094" y="2158737"/>
            <a:ext cx="5763706" cy="401822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26126"/>
              <a:buChar char="•"/>
            </a:pPr>
            <a:r>
              <a:rPr lang="en-AU" sz="2400">
                <a:latin typeface="Arial"/>
                <a:ea typeface="Arial"/>
                <a:cs typeface="Arial"/>
                <a:sym typeface="Arial"/>
              </a:rPr>
              <a:t>PINs, passwords and security questions are inconvenient and insecure</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ct val="126126"/>
              <a:buChar char="•"/>
            </a:pPr>
            <a:r>
              <a:rPr lang="en-AU" sz="2400">
                <a:latin typeface="Arial"/>
                <a:ea typeface="Arial"/>
                <a:cs typeface="Arial"/>
                <a:sym typeface="Arial"/>
              </a:rPr>
              <a:t>Passwords can be complex and easily forgotten</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ct val="126126"/>
              <a:buChar char="•"/>
            </a:pPr>
            <a:r>
              <a:rPr lang="en-AU" sz="2400">
                <a:latin typeface="Arial"/>
                <a:ea typeface="Arial"/>
                <a:cs typeface="Arial"/>
                <a:sym typeface="Arial"/>
              </a:rPr>
              <a:t>Password resets often use OTPs which are tied to a device so fraudsters with possession of the device can reset passwords</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ct val="126126"/>
              <a:buChar char="•"/>
            </a:pPr>
            <a:r>
              <a:rPr lang="en-AU" sz="2400">
                <a:latin typeface="Arial"/>
                <a:ea typeface="Arial"/>
                <a:cs typeface="Arial"/>
                <a:sym typeface="Arial"/>
              </a:rPr>
              <a:t>It only verifies that person knows the right information and has possession of the device and not that the person is the rightful user.</a:t>
            </a:r>
            <a:endParaRPr sz="2400">
              <a:latin typeface="Arial"/>
              <a:ea typeface="Arial"/>
              <a:cs typeface="Arial"/>
              <a:sym typeface="Arial"/>
            </a:endParaRPr>
          </a:p>
        </p:txBody>
      </p:sp>
      <p:sp>
        <p:nvSpPr>
          <p:cNvPr id="129" name="Google Shape;129;p5"/>
          <p:cNvSpPr/>
          <p:nvPr/>
        </p:nvSpPr>
        <p:spPr>
          <a:xfrm flipH="1">
            <a:off x="3836709" y="6441656"/>
            <a:ext cx="8355291" cy="429768"/>
          </a:xfrm>
          <a:prstGeom prst="rect">
            <a:avLst/>
          </a:prstGeom>
          <a:gradFill>
            <a:gsLst>
              <a:gs pos="0">
                <a:srgbClr val="025AA4"/>
              </a:gs>
              <a:gs pos="86000">
                <a:srgbClr val="025AA4"/>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130" name="Google Shape;130;p5"/>
          <p:cNvPicPr preferRelativeResize="0"/>
          <p:nvPr/>
        </p:nvPicPr>
        <p:blipFill rotWithShape="1">
          <a:blip r:embed="rId4">
            <a:alphaModFix/>
          </a:blip>
          <a:srcRect b="0" l="0" r="0" t="0"/>
          <a:stretch/>
        </p:blipFill>
        <p:spPr>
          <a:xfrm>
            <a:off x="10447274" y="6536616"/>
            <a:ext cx="1617091" cy="239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BANKING APP DEMO</a:t>
            </a:r>
            <a:endParaRPr/>
          </a:p>
        </p:txBody>
      </p:sp>
      <p:sp>
        <p:nvSpPr>
          <p:cNvPr id="136" name="Google Shape;136;p6"/>
          <p:cNvSpPr txBox="1"/>
          <p:nvPr>
            <p:ph idx="1" type="body"/>
          </p:nvPr>
        </p:nvSpPr>
        <p:spPr>
          <a:xfrm>
            <a:off x="838199" y="1825625"/>
            <a:ext cx="649846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latin typeface="Arial"/>
                <a:ea typeface="Arial"/>
                <a:cs typeface="Arial"/>
                <a:sym typeface="Arial"/>
              </a:rPr>
              <a:t>Using voice biometrics for risk-based transaction in a banking app.</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User is asked to say the one-time code</a:t>
            </a:r>
            <a:endParaRPr sz="2400">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Voice sample is encrypted and posted behind firewall</a:t>
            </a:r>
            <a:endParaRPr sz="2400">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Two checks are made: if the code was spoken correctly and if it matched the voice of the authorized person</a:t>
            </a:r>
            <a:endParaRPr sz="2400">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Non-repudiable digital signature is created, and the transaction is completed if the two checks pass</a:t>
            </a:r>
            <a:endParaRPr sz="2400">
              <a:latin typeface="Arial"/>
              <a:ea typeface="Arial"/>
              <a:cs typeface="Arial"/>
              <a:sym typeface="Arial"/>
            </a:endParaRPr>
          </a:p>
        </p:txBody>
      </p:sp>
      <p:grpSp>
        <p:nvGrpSpPr>
          <p:cNvPr id="137" name="Google Shape;137;p6"/>
          <p:cNvGrpSpPr/>
          <p:nvPr/>
        </p:nvGrpSpPr>
        <p:grpSpPr>
          <a:xfrm>
            <a:off x="0" y="6428232"/>
            <a:ext cx="12192000" cy="429768"/>
            <a:chOff x="0" y="6428232"/>
            <a:chExt cx="12192000" cy="429768"/>
          </a:xfrm>
        </p:grpSpPr>
        <p:sp>
          <p:nvSpPr>
            <p:cNvPr id="138" name="Google Shape;138;p6"/>
            <p:cNvSpPr/>
            <p:nvPr/>
          </p:nvSpPr>
          <p:spPr>
            <a:xfrm>
              <a:off x="0" y="6428232"/>
              <a:ext cx="12192000" cy="429768"/>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139" name="Google Shape;139;p6"/>
            <p:cNvPicPr preferRelativeResize="0"/>
            <p:nvPr/>
          </p:nvPicPr>
          <p:blipFill rotWithShape="1">
            <a:blip r:embed="rId3">
              <a:alphaModFix/>
            </a:blip>
            <a:srcRect b="0" l="0" r="0" t="0"/>
            <a:stretch/>
          </p:blipFill>
          <p:spPr>
            <a:xfrm>
              <a:off x="10447274" y="6536616"/>
              <a:ext cx="1617091" cy="239848"/>
            </a:xfrm>
            <a:prstGeom prst="rect">
              <a:avLst/>
            </a:prstGeom>
            <a:noFill/>
            <a:ln>
              <a:noFill/>
            </a:ln>
          </p:spPr>
        </p:pic>
      </p:grpSp>
      <p:pic>
        <p:nvPicPr>
          <p:cNvPr descr="Image result for apple phone screen" id="140" name="Google Shape;140;p6"/>
          <p:cNvPicPr preferRelativeResize="0"/>
          <p:nvPr/>
        </p:nvPicPr>
        <p:blipFill rotWithShape="1">
          <a:blip r:embed="rId4">
            <a:alphaModFix/>
          </a:blip>
          <a:srcRect b="0" l="0" r="0" t="0"/>
          <a:stretch/>
        </p:blipFill>
        <p:spPr>
          <a:xfrm>
            <a:off x="7868332" y="270543"/>
            <a:ext cx="3694510" cy="6222332"/>
          </a:xfrm>
          <a:prstGeom prst="rect">
            <a:avLst/>
          </a:prstGeom>
          <a:noFill/>
          <a:ln>
            <a:noFill/>
          </a:ln>
        </p:spPr>
      </p:pic>
      <p:grpSp>
        <p:nvGrpSpPr>
          <p:cNvPr id="141" name="Google Shape;141;p6"/>
          <p:cNvGrpSpPr/>
          <p:nvPr/>
        </p:nvGrpSpPr>
        <p:grpSpPr>
          <a:xfrm>
            <a:off x="8424788" y="1081854"/>
            <a:ext cx="2528307" cy="4495800"/>
            <a:chOff x="7700265" y="303027"/>
            <a:chExt cx="2528307" cy="4495800"/>
          </a:xfrm>
        </p:grpSpPr>
        <p:grpSp>
          <p:nvGrpSpPr>
            <p:cNvPr id="142" name="Google Shape;142;p6"/>
            <p:cNvGrpSpPr/>
            <p:nvPr/>
          </p:nvGrpSpPr>
          <p:grpSpPr>
            <a:xfrm>
              <a:off x="7700265" y="303027"/>
              <a:ext cx="2528307" cy="4495800"/>
              <a:chOff x="4437357" y="1214983"/>
              <a:chExt cx="2528307" cy="4495800"/>
            </a:xfrm>
          </p:grpSpPr>
          <p:grpSp>
            <p:nvGrpSpPr>
              <p:cNvPr id="143" name="Google Shape;143;p6"/>
              <p:cNvGrpSpPr/>
              <p:nvPr/>
            </p:nvGrpSpPr>
            <p:grpSpPr>
              <a:xfrm>
                <a:off x="4437357" y="1214983"/>
                <a:ext cx="2528307" cy="4495800"/>
                <a:chOff x="3047999" y="990600"/>
                <a:chExt cx="2528307" cy="4495800"/>
              </a:xfrm>
            </p:grpSpPr>
            <p:sp>
              <p:nvSpPr>
                <p:cNvPr id="144" name="Google Shape;144;p6"/>
                <p:cNvSpPr/>
                <p:nvPr/>
              </p:nvSpPr>
              <p:spPr>
                <a:xfrm>
                  <a:off x="3048000" y="990600"/>
                  <a:ext cx="2514600" cy="44958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 name="Google Shape;145;p6"/>
                <p:cNvSpPr txBox="1"/>
                <p:nvPr/>
              </p:nvSpPr>
              <p:spPr>
                <a:xfrm>
                  <a:off x="3725678" y="1087130"/>
                  <a:ext cx="1117344"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AU" sz="1050" u="none" cap="none" strike="noStrike">
                      <a:solidFill>
                        <a:srgbClr val="000000"/>
                      </a:solidFill>
                      <a:latin typeface="Arial Narrow"/>
                      <a:ea typeface="Arial Narrow"/>
                      <a:cs typeface="Arial Narrow"/>
                      <a:sym typeface="Arial Narrow"/>
                    </a:rPr>
                    <a:t>MY ACCOUNTS</a:t>
                  </a:r>
                  <a:endParaRPr/>
                </a:p>
              </p:txBody>
            </p:sp>
            <p:sp>
              <p:nvSpPr>
                <p:cNvPr id="146" name="Google Shape;146;p6"/>
                <p:cNvSpPr txBox="1"/>
                <p:nvPr/>
              </p:nvSpPr>
              <p:spPr>
                <a:xfrm>
                  <a:off x="4843022" y="1066800"/>
                  <a:ext cx="675929"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1050"/>
                    <a:buFont typeface="Arial"/>
                    <a:buNone/>
                  </a:pPr>
                  <a:r>
                    <a:rPr b="1" i="0" lang="en-AU" sz="1050" u="none" cap="none" strike="noStrike">
                      <a:solidFill>
                        <a:srgbClr val="1D9AD6"/>
                      </a:solidFill>
                      <a:latin typeface="Arial Narrow"/>
                      <a:ea typeface="Arial Narrow"/>
                      <a:cs typeface="Arial Narrow"/>
                      <a:sym typeface="Arial Narrow"/>
                    </a:rPr>
                    <a:t>LOGOUT</a:t>
                  </a:r>
                  <a:endParaRPr/>
                </a:p>
              </p:txBody>
            </p:sp>
            <p:pic>
              <p:nvPicPr>
                <p:cNvPr descr="A person sitting at a table in front of a window&#10;&#10;Description generated with high confidence" id="147" name="Google Shape;147;p6"/>
                <p:cNvPicPr preferRelativeResize="0"/>
                <p:nvPr/>
              </p:nvPicPr>
              <p:blipFill rotWithShape="1">
                <a:blip r:embed="rId5">
                  <a:alphaModFix/>
                </a:blip>
                <a:srcRect b="0" l="0" r="0" t="0"/>
                <a:stretch/>
              </p:blipFill>
              <p:spPr>
                <a:xfrm>
                  <a:off x="3071674" y="1374577"/>
                  <a:ext cx="2490926" cy="1368623"/>
                </a:xfrm>
                <a:prstGeom prst="rect">
                  <a:avLst/>
                </a:prstGeom>
                <a:noFill/>
                <a:ln>
                  <a:noFill/>
                </a:ln>
              </p:spPr>
            </p:pic>
            <p:sp>
              <p:nvSpPr>
                <p:cNvPr id="148" name="Google Shape;148;p6"/>
                <p:cNvSpPr txBox="1"/>
                <p:nvPr/>
              </p:nvSpPr>
              <p:spPr>
                <a:xfrm>
                  <a:off x="3619500" y="1600200"/>
                  <a:ext cx="137160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1" lang="en-AU" sz="1200" u="none" cap="none" strike="noStrike">
                      <a:solidFill>
                        <a:srgbClr val="000000"/>
                      </a:solidFill>
                      <a:latin typeface="Architects Daughter"/>
                      <a:ea typeface="Architects Daughter"/>
                      <a:cs typeface="Architects Daughter"/>
                      <a:sym typeface="Architects Daughter"/>
                    </a:rPr>
                    <a:t>Good Morning</a:t>
                  </a:r>
                  <a:endParaRPr/>
                </a:p>
              </p:txBody>
            </p:sp>
            <p:sp>
              <p:nvSpPr>
                <p:cNvPr id="149" name="Google Shape;149;p6"/>
                <p:cNvSpPr txBox="1"/>
                <p:nvPr/>
              </p:nvSpPr>
              <p:spPr>
                <a:xfrm>
                  <a:off x="3810000" y="1809690"/>
                  <a:ext cx="9906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1400"/>
                    <a:buFont typeface="Arial"/>
                    <a:buNone/>
                  </a:pPr>
                  <a:r>
                    <a:rPr b="1" i="0" lang="en-AU" sz="1400" u="none" cap="none" strike="noStrike">
                      <a:solidFill>
                        <a:srgbClr val="1D9AD6"/>
                      </a:solidFill>
                      <a:latin typeface="Arial Narrow"/>
                      <a:ea typeface="Arial Narrow"/>
                      <a:cs typeface="Arial Narrow"/>
                      <a:sym typeface="Arial Narrow"/>
                    </a:rPr>
                    <a:t>JENNIFER</a:t>
                  </a:r>
                  <a:endParaRPr/>
                </a:p>
              </p:txBody>
            </p:sp>
            <p:grpSp>
              <p:nvGrpSpPr>
                <p:cNvPr id="150" name="Google Shape;150;p6"/>
                <p:cNvGrpSpPr/>
                <p:nvPr/>
              </p:nvGrpSpPr>
              <p:grpSpPr>
                <a:xfrm>
                  <a:off x="3206503" y="2465248"/>
                  <a:ext cx="2263622" cy="834182"/>
                  <a:chOff x="3206503" y="2465248"/>
                  <a:chExt cx="2263622" cy="834182"/>
                </a:xfrm>
              </p:grpSpPr>
              <p:sp>
                <p:nvSpPr>
                  <p:cNvPr id="151" name="Google Shape;151;p6"/>
                  <p:cNvSpPr/>
                  <p:nvPr/>
                </p:nvSpPr>
                <p:spPr>
                  <a:xfrm>
                    <a:off x="3206503" y="2465248"/>
                    <a:ext cx="2197593" cy="834182"/>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 name="Google Shape;152;p6"/>
                  <p:cNvSpPr txBox="1"/>
                  <p:nvPr/>
                </p:nvSpPr>
                <p:spPr>
                  <a:xfrm>
                    <a:off x="3276599" y="2514600"/>
                    <a:ext cx="1632751"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Personal Account #5543</a:t>
                    </a:r>
                    <a:endParaRPr/>
                  </a:p>
                  <a:p>
                    <a:pPr indent="0" lvl="0" marL="0" marR="0" rtl="0" algn="l">
                      <a:lnSpc>
                        <a:spcPct val="100000"/>
                      </a:lnSpc>
                      <a:spcBef>
                        <a:spcPts val="0"/>
                      </a:spcBef>
                      <a:spcAft>
                        <a:spcPts val="0"/>
                      </a:spcAft>
                      <a:buClr>
                        <a:srgbClr val="000000"/>
                      </a:buClr>
                      <a:buSzPts val="700"/>
                      <a:buFont typeface="Arial"/>
                      <a:buNone/>
                    </a:pPr>
                    <a:r>
                      <a:rPr b="0" i="0" lang="en-AU" sz="700" u="none" cap="none" strike="noStrike">
                        <a:solidFill>
                          <a:srgbClr val="000000"/>
                        </a:solidFill>
                        <a:latin typeface="Calibri"/>
                        <a:ea typeface="Calibri"/>
                        <a:cs typeface="Calibri"/>
                        <a:sym typeface="Calibri"/>
                      </a:rPr>
                      <a:t>658-255 78-586-5543</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Available balance                                </a:t>
                    </a:r>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Current balance</a:t>
                    </a:r>
                    <a:endParaRPr/>
                  </a:p>
                </p:txBody>
              </p:sp>
              <p:sp>
                <p:nvSpPr>
                  <p:cNvPr id="153" name="Google Shape;153;p6"/>
                  <p:cNvSpPr txBox="1"/>
                  <p:nvPr/>
                </p:nvSpPr>
                <p:spPr>
                  <a:xfrm>
                    <a:off x="4790429" y="2907379"/>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$3245.10</a:t>
                    </a:r>
                    <a:endParaRPr/>
                  </a:p>
                </p:txBody>
              </p:sp>
              <p:sp>
                <p:nvSpPr>
                  <p:cNvPr id="154" name="Google Shape;154;p6"/>
                  <p:cNvSpPr txBox="1"/>
                  <p:nvPr/>
                </p:nvSpPr>
                <p:spPr>
                  <a:xfrm>
                    <a:off x="4790429" y="3048036"/>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$3245.10</a:t>
                    </a:r>
                    <a:endParaRPr/>
                  </a:p>
                </p:txBody>
              </p:sp>
              <p:cxnSp>
                <p:nvCxnSpPr>
                  <p:cNvPr id="155" name="Google Shape;155;p6"/>
                  <p:cNvCxnSpPr/>
                  <p:nvPr/>
                </p:nvCxnSpPr>
                <p:spPr>
                  <a:xfrm>
                    <a:off x="5218558" y="2578291"/>
                    <a:ext cx="76460" cy="85575"/>
                  </a:xfrm>
                  <a:prstGeom prst="straightConnector1">
                    <a:avLst/>
                  </a:prstGeom>
                  <a:noFill/>
                  <a:ln cap="flat" cmpd="sng" w="28575">
                    <a:solidFill>
                      <a:srgbClr val="1D9AD6"/>
                    </a:solidFill>
                    <a:prstDash val="solid"/>
                    <a:round/>
                    <a:headEnd len="sm" w="sm" type="none"/>
                    <a:tailEnd len="sm" w="sm" type="none"/>
                  </a:ln>
                </p:spPr>
              </p:cxnSp>
              <p:cxnSp>
                <p:nvCxnSpPr>
                  <p:cNvPr id="156" name="Google Shape;156;p6"/>
                  <p:cNvCxnSpPr/>
                  <p:nvPr/>
                </p:nvCxnSpPr>
                <p:spPr>
                  <a:xfrm flipH="1">
                    <a:off x="5216043" y="2657188"/>
                    <a:ext cx="71359" cy="81645"/>
                  </a:xfrm>
                  <a:prstGeom prst="straightConnector1">
                    <a:avLst/>
                  </a:prstGeom>
                  <a:noFill/>
                  <a:ln cap="flat" cmpd="sng" w="28575">
                    <a:solidFill>
                      <a:srgbClr val="1D9AD6"/>
                    </a:solidFill>
                    <a:prstDash val="solid"/>
                    <a:round/>
                    <a:headEnd len="sm" w="sm" type="none"/>
                    <a:tailEnd len="sm" w="sm" type="none"/>
                  </a:ln>
                </p:spPr>
              </p:cxnSp>
            </p:grpSp>
            <p:grpSp>
              <p:nvGrpSpPr>
                <p:cNvPr id="157" name="Google Shape;157;p6"/>
                <p:cNvGrpSpPr/>
                <p:nvPr/>
              </p:nvGrpSpPr>
              <p:grpSpPr>
                <a:xfrm>
                  <a:off x="3206503" y="3378327"/>
                  <a:ext cx="2197593" cy="834182"/>
                  <a:chOff x="3206503" y="2465248"/>
                  <a:chExt cx="2197593" cy="834182"/>
                </a:xfrm>
              </p:grpSpPr>
              <p:sp>
                <p:nvSpPr>
                  <p:cNvPr id="158" name="Google Shape;158;p6"/>
                  <p:cNvSpPr/>
                  <p:nvPr/>
                </p:nvSpPr>
                <p:spPr>
                  <a:xfrm>
                    <a:off x="3206503" y="2465248"/>
                    <a:ext cx="2197593" cy="834182"/>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9" name="Google Shape;159;p6"/>
                  <p:cNvSpPr txBox="1"/>
                  <p:nvPr/>
                </p:nvSpPr>
                <p:spPr>
                  <a:xfrm>
                    <a:off x="3276599" y="2514600"/>
                    <a:ext cx="1632751" cy="78483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Savings Account #5587</a:t>
                    </a:r>
                    <a:endParaRPr/>
                  </a:p>
                  <a:p>
                    <a:pPr indent="0" lvl="0" marL="0" marR="0" rtl="0" algn="l">
                      <a:lnSpc>
                        <a:spcPct val="100000"/>
                      </a:lnSpc>
                      <a:spcBef>
                        <a:spcPts val="0"/>
                      </a:spcBef>
                      <a:spcAft>
                        <a:spcPts val="0"/>
                      </a:spcAft>
                      <a:buClr>
                        <a:srgbClr val="000000"/>
                      </a:buClr>
                      <a:buSzPts val="700"/>
                      <a:buFont typeface="Arial"/>
                      <a:buNone/>
                    </a:pPr>
                    <a:r>
                      <a:rPr b="0" i="0" lang="en-AU" sz="700" u="none" cap="none" strike="noStrike">
                        <a:solidFill>
                          <a:srgbClr val="000000"/>
                        </a:solidFill>
                        <a:latin typeface="Calibri"/>
                        <a:ea typeface="Calibri"/>
                        <a:cs typeface="Calibri"/>
                        <a:sym typeface="Calibri"/>
                      </a:rPr>
                      <a:t>658-255 78-586-5587</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Available balance                                </a:t>
                    </a:r>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Current balance</a:t>
                    </a:r>
                    <a:endParaRPr/>
                  </a:p>
                </p:txBody>
              </p:sp>
              <p:sp>
                <p:nvSpPr>
                  <p:cNvPr id="160" name="Google Shape;160;p6"/>
                  <p:cNvSpPr txBox="1"/>
                  <p:nvPr/>
                </p:nvSpPr>
                <p:spPr>
                  <a:xfrm>
                    <a:off x="4790429" y="2907379"/>
                    <a:ext cx="61366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$200.50</a:t>
                    </a:r>
                    <a:endParaRPr/>
                  </a:p>
                </p:txBody>
              </p:sp>
              <p:sp>
                <p:nvSpPr>
                  <p:cNvPr id="161" name="Google Shape;161;p6"/>
                  <p:cNvSpPr txBox="1"/>
                  <p:nvPr/>
                </p:nvSpPr>
                <p:spPr>
                  <a:xfrm>
                    <a:off x="4790429" y="3048036"/>
                    <a:ext cx="61366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$7355.60</a:t>
                    </a:r>
                    <a:endParaRPr/>
                  </a:p>
                </p:txBody>
              </p:sp>
              <p:cxnSp>
                <p:nvCxnSpPr>
                  <p:cNvPr id="162" name="Google Shape;162;p6"/>
                  <p:cNvCxnSpPr/>
                  <p:nvPr/>
                </p:nvCxnSpPr>
                <p:spPr>
                  <a:xfrm>
                    <a:off x="5218558" y="2578291"/>
                    <a:ext cx="76460" cy="85575"/>
                  </a:xfrm>
                  <a:prstGeom prst="straightConnector1">
                    <a:avLst/>
                  </a:prstGeom>
                  <a:noFill/>
                  <a:ln cap="flat" cmpd="sng" w="28575">
                    <a:solidFill>
                      <a:srgbClr val="1D9AD6"/>
                    </a:solidFill>
                    <a:prstDash val="solid"/>
                    <a:round/>
                    <a:headEnd len="sm" w="sm" type="none"/>
                    <a:tailEnd len="sm" w="sm" type="none"/>
                  </a:ln>
                </p:spPr>
              </p:cxnSp>
              <p:cxnSp>
                <p:nvCxnSpPr>
                  <p:cNvPr id="163" name="Google Shape;163;p6"/>
                  <p:cNvCxnSpPr/>
                  <p:nvPr/>
                </p:nvCxnSpPr>
                <p:spPr>
                  <a:xfrm flipH="1">
                    <a:off x="5216043" y="2657188"/>
                    <a:ext cx="71359" cy="81645"/>
                  </a:xfrm>
                  <a:prstGeom prst="straightConnector1">
                    <a:avLst/>
                  </a:prstGeom>
                  <a:noFill/>
                  <a:ln cap="flat" cmpd="sng" w="28575">
                    <a:solidFill>
                      <a:srgbClr val="1D9AD6"/>
                    </a:solidFill>
                    <a:prstDash val="solid"/>
                    <a:round/>
                    <a:headEnd len="sm" w="sm" type="none"/>
                    <a:tailEnd len="sm" w="sm" type="none"/>
                  </a:ln>
                </p:spPr>
              </p:cxnSp>
            </p:grpSp>
            <p:sp>
              <p:nvSpPr>
                <p:cNvPr id="164" name="Google Shape;164;p6"/>
                <p:cNvSpPr txBox="1"/>
                <p:nvPr/>
              </p:nvSpPr>
              <p:spPr>
                <a:xfrm>
                  <a:off x="3276598" y="4325552"/>
                  <a:ext cx="228600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Total credit balance                       $15,940.50</a:t>
                  </a:r>
                  <a:endParaRPr/>
                </a:p>
              </p:txBody>
            </p:sp>
            <p:sp>
              <p:nvSpPr>
                <p:cNvPr id="165" name="Google Shape;165;p6"/>
                <p:cNvSpPr/>
                <p:nvPr/>
              </p:nvSpPr>
              <p:spPr>
                <a:xfrm>
                  <a:off x="3048000" y="4754099"/>
                  <a:ext cx="2514599" cy="73230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6"/>
                <p:cNvSpPr txBox="1"/>
                <p:nvPr/>
              </p:nvSpPr>
              <p:spPr>
                <a:xfrm>
                  <a:off x="3047999" y="5165248"/>
                  <a:ext cx="80564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My accounts</a:t>
                  </a:r>
                  <a:endParaRPr/>
                </a:p>
              </p:txBody>
            </p:sp>
            <p:sp>
              <p:nvSpPr>
                <p:cNvPr id="167" name="Google Shape;167;p6"/>
                <p:cNvSpPr txBox="1"/>
                <p:nvPr/>
              </p:nvSpPr>
              <p:spPr>
                <a:xfrm>
                  <a:off x="3748596" y="5163153"/>
                  <a:ext cx="88117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Transfer &amp; pay</a:t>
                  </a:r>
                  <a:endParaRPr/>
                </a:p>
              </p:txBody>
            </p:sp>
            <p:sp>
              <p:nvSpPr>
                <p:cNvPr id="168" name="Google Shape;168;p6"/>
                <p:cNvSpPr txBox="1"/>
                <p:nvPr/>
              </p:nvSpPr>
              <p:spPr>
                <a:xfrm>
                  <a:off x="4522924" y="5164603"/>
                  <a:ext cx="64428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My cards</a:t>
                  </a:r>
                  <a:endParaRPr/>
                </a:p>
              </p:txBody>
            </p:sp>
            <p:sp>
              <p:nvSpPr>
                <p:cNvPr id="169" name="Google Shape;169;p6"/>
                <p:cNvSpPr txBox="1"/>
                <p:nvPr/>
              </p:nvSpPr>
              <p:spPr>
                <a:xfrm>
                  <a:off x="5084421" y="5163153"/>
                  <a:ext cx="49188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More</a:t>
                  </a:r>
                  <a:endParaRPr/>
                </a:p>
              </p:txBody>
            </p:sp>
            <p:grpSp>
              <p:nvGrpSpPr>
                <p:cNvPr id="170" name="Google Shape;170;p6"/>
                <p:cNvGrpSpPr/>
                <p:nvPr/>
              </p:nvGrpSpPr>
              <p:grpSpPr>
                <a:xfrm>
                  <a:off x="5201087" y="5015040"/>
                  <a:ext cx="222702" cy="45720"/>
                  <a:chOff x="2035386" y="4924297"/>
                  <a:chExt cx="222702" cy="45720"/>
                </a:xfrm>
              </p:grpSpPr>
              <p:sp>
                <p:nvSpPr>
                  <p:cNvPr id="171" name="Google Shape;171;p6"/>
                  <p:cNvSpPr/>
                  <p:nvPr/>
                </p:nvSpPr>
                <p:spPr>
                  <a:xfrm flipH="1">
                    <a:off x="2035386" y="4924298"/>
                    <a:ext cx="45719" cy="45719"/>
                  </a:xfrm>
                  <a:prstGeom prst="ellipse">
                    <a:avLst/>
                  </a:prstGeom>
                  <a:solidFill>
                    <a:srgbClr val="1D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 name="Google Shape;172;p6"/>
                  <p:cNvSpPr/>
                  <p:nvPr/>
                </p:nvSpPr>
                <p:spPr>
                  <a:xfrm flipH="1">
                    <a:off x="2124027" y="4924298"/>
                    <a:ext cx="45719" cy="45719"/>
                  </a:xfrm>
                  <a:prstGeom prst="ellipse">
                    <a:avLst/>
                  </a:prstGeom>
                  <a:solidFill>
                    <a:srgbClr val="1D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 name="Google Shape;173;p6"/>
                  <p:cNvSpPr/>
                  <p:nvPr/>
                </p:nvSpPr>
                <p:spPr>
                  <a:xfrm flipH="1">
                    <a:off x="2212369" y="4924297"/>
                    <a:ext cx="45719" cy="45719"/>
                  </a:xfrm>
                  <a:prstGeom prst="ellipse">
                    <a:avLst/>
                  </a:prstGeom>
                  <a:solidFill>
                    <a:srgbClr val="1D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pic>
            <p:nvPicPr>
              <p:cNvPr descr="A close up of a sign&#10;&#10;Description generated with high confidence" id="174" name="Google Shape;174;p6"/>
              <p:cNvPicPr preferRelativeResize="0"/>
              <p:nvPr/>
            </p:nvPicPr>
            <p:blipFill rotWithShape="1">
              <a:blip r:embed="rId6">
                <a:alphaModFix/>
              </a:blip>
              <a:srcRect b="0" l="0" r="0" t="0"/>
              <a:stretch/>
            </p:blipFill>
            <p:spPr>
              <a:xfrm>
                <a:off x="4685890" y="5082344"/>
                <a:ext cx="349769" cy="359876"/>
              </a:xfrm>
              <a:prstGeom prst="rect">
                <a:avLst/>
              </a:prstGeom>
              <a:noFill/>
              <a:ln>
                <a:noFill/>
              </a:ln>
            </p:spPr>
          </p:pic>
          <p:pic>
            <p:nvPicPr>
              <p:cNvPr descr="A close up of a logo&#10;&#10;Description generated with very high confidence" id="175" name="Google Shape;175;p6"/>
              <p:cNvPicPr preferRelativeResize="0"/>
              <p:nvPr/>
            </p:nvPicPr>
            <p:blipFill rotWithShape="1">
              <a:blip r:embed="rId7">
                <a:alphaModFix/>
              </a:blip>
              <a:srcRect b="0" l="0" r="0" t="0"/>
              <a:stretch/>
            </p:blipFill>
            <p:spPr>
              <a:xfrm>
                <a:off x="5374270" y="5096058"/>
                <a:ext cx="332448" cy="332448"/>
              </a:xfrm>
              <a:prstGeom prst="rect">
                <a:avLst/>
              </a:prstGeom>
              <a:noFill/>
              <a:ln>
                <a:noFill/>
              </a:ln>
            </p:spPr>
          </p:pic>
        </p:grpSp>
        <p:pic>
          <p:nvPicPr>
            <p:cNvPr descr="Credit card" id="176" name="Google Shape;176;p6"/>
            <p:cNvPicPr preferRelativeResize="0"/>
            <p:nvPr/>
          </p:nvPicPr>
          <p:blipFill rotWithShape="1">
            <a:blip r:embed="rId8">
              <a:alphaModFix/>
            </a:blip>
            <a:srcRect b="0" l="0" r="0" t="0"/>
            <a:stretch/>
          </p:blipFill>
          <p:spPr>
            <a:xfrm>
              <a:off x="9293599" y="4210044"/>
              <a:ext cx="340793" cy="340793"/>
            </a:xfrm>
            <a:prstGeom prst="rect">
              <a:avLst/>
            </a:prstGeom>
            <a:noFill/>
            <a:ln>
              <a:noFill/>
            </a:ln>
          </p:spPr>
        </p:pic>
      </p:grpSp>
      <p:pic>
        <p:nvPicPr>
          <p:cNvPr descr="Related image" id="177" name="Google Shape;177;p6"/>
          <p:cNvPicPr preferRelativeResize="0"/>
          <p:nvPr/>
        </p:nvPicPr>
        <p:blipFill rotWithShape="1">
          <a:blip r:embed="rId9">
            <a:alphaModFix/>
          </a:blip>
          <a:srcRect b="0" l="0" r="0" t="0"/>
          <a:stretch/>
        </p:blipFill>
        <p:spPr>
          <a:xfrm>
            <a:off x="9312637" y="4913708"/>
            <a:ext cx="496712" cy="595590"/>
          </a:xfrm>
          <a:prstGeom prst="rect">
            <a:avLst/>
          </a:prstGeom>
          <a:noFill/>
          <a:ln>
            <a:noFill/>
          </a:ln>
        </p:spPr>
      </p:pic>
      <p:grpSp>
        <p:nvGrpSpPr>
          <p:cNvPr id="178" name="Google Shape;178;p6"/>
          <p:cNvGrpSpPr/>
          <p:nvPr/>
        </p:nvGrpSpPr>
        <p:grpSpPr>
          <a:xfrm>
            <a:off x="8412951" y="1081854"/>
            <a:ext cx="2526437" cy="4495800"/>
            <a:chOff x="5476231" y="914400"/>
            <a:chExt cx="2526437" cy="4495800"/>
          </a:xfrm>
        </p:grpSpPr>
        <p:sp>
          <p:nvSpPr>
            <p:cNvPr id="179" name="Google Shape;179;p6"/>
            <p:cNvSpPr/>
            <p:nvPr/>
          </p:nvSpPr>
          <p:spPr>
            <a:xfrm>
              <a:off x="5476231" y="914400"/>
              <a:ext cx="2514600" cy="44958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0" name="Google Shape;180;p6"/>
            <p:cNvSpPr/>
            <p:nvPr/>
          </p:nvSpPr>
          <p:spPr>
            <a:xfrm>
              <a:off x="5488068" y="919597"/>
              <a:ext cx="2514600" cy="38397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1" name="Google Shape;181;p6"/>
            <p:cNvSpPr txBox="1"/>
            <p:nvPr/>
          </p:nvSpPr>
          <p:spPr>
            <a:xfrm>
              <a:off x="6162031" y="987640"/>
              <a:ext cx="1143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400"/>
                <a:buFont typeface="Arial"/>
                <a:buNone/>
              </a:pPr>
              <a:r>
                <a:rPr b="0" i="0" lang="en-AU" sz="1400" u="none" cap="none" strike="noStrike">
                  <a:solidFill>
                    <a:srgbClr val="0C0C0C"/>
                  </a:solidFill>
                  <a:latin typeface="Twentieth Century"/>
                  <a:ea typeface="Twentieth Century"/>
                  <a:cs typeface="Twentieth Century"/>
                  <a:sym typeface="Twentieth Century"/>
                </a:rPr>
                <a:t>TRANSFER &amp; PAY</a:t>
              </a:r>
              <a:endParaRPr/>
            </a:p>
          </p:txBody>
        </p:sp>
        <p:cxnSp>
          <p:nvCxnSpPr>
            <p:cNvPr id="182" name="Google Shape;182;p6"/>
            <p:cNvCxnSpPr/>
            <p:nvPr/>
          </p:nvCxnSpPr>
          <p:spPr>
            <a:xfrm>
              <a:off x="5476231" y="1295417"/>
              <a:ext cx="2514600" cy="0"/>
            </a:xfrm>
            <a:prstGeom prst="straightConnector1">
              <a:avLst/>
            </a:prstGeom>
            <a:noFill/>
            <a:ln cap="flat" cmpd="sng" w="9525">
              <a:solidFill>
                <a:srgbClr val="000000"/>
              </a:solidFill>
              <a:prstDash val="solid"/>
              <a:round/>
              <a:headEnd len="sm" w="sm" type="none"/>
              <a:tailEnd len="sm" w="sm" type="none"/>
            </a:ln>
          </p:spPr>
        </p:cxnSp>
        <p:sp>
          <p:nvSpPr>
            <p:cNvPr id="183" name="Google Shape;183;p6"/>
            <p:cNvSpPr txBox="1"/>
            <p:nvPr/>
          </p:nvSpPr>
          <p:spPr>
            <a:xfrm>
              <a:off x="5488068" y="1363455"/>
              <a:ext cx="10571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400"/>
                <a:buFont typeface="Arial"/>
                <a:buNone/>
              </a:pPr>
              <a:r>
                <a:rPr b="0" i="0" lang="en-AU" sz="1400" u="none" cap="none" strike="noStrike">
                  <a:solidFill>
                    <a:srgbClr val="0C0C0C"/>
                  </a:solidFill>
                  <a:latin typeface="Twentieth Century"/>
                  <a:ea typeface="Twentieth Century"/>
                  <a:cs typeface="Twentieth Century"/>
                  <a:sym typeface="Twentieth Century"/>
                </a:rPr>
                <a:t>FROM ACCOUNT</a:t>
              </a:r>
              <a:endParaRPr/>
            </a:p>
          </p:txBody>
        </p:sp>
        <p:sp>
          <p:nvSpPr>
            <p:cNvPr id="184" name="Google Shape;184;p6"/>
            <p:cNvSpPr/>
            <p:nvPr/>
          </p:nvSpPr>
          <p:spPr>
            <a:xfrm>
              <a:off x="5614759" y="1731115"/>
              <a:ext cx="2197593" cy="834182"/>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5" name="Google Shape;185;p6"/>
            <p:cNvSpPr txBox="1"/>
            <p:nvPr/>
          </p:nvSpPr>
          <p:spPr>
            <a:xfrm>
              <a:off x="5684855" y="1780467"/>
              <a:ext cx="1632751"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Personal Account #5543</a:t>
              </a:r>
              <a:endParaRPr/>
            </a:p>
            <a:p>
              <a:pPr indent="0" lvl="0" marL="0" marR="0" rtl="0" algn="l">
                <a:lnSpc>
                  <a:spcPct val="100000"/>
                </a:lnSpc>
                <a:spcBef>
                  <a:spcPts val="0"/>
                </a:spcBef>
                <a:spcAft>
                  <a:spcPts val="0"/>
                </a:spcAft>
                <a:buClr>
                  <a:srgbClr val="000000"/>
                </a:buClr>
                <a:buSzPts val="700"/>
                <a:buFont typeface="Arial"/>
                <a:buNone/>
              </a:pPr>
              <a:r>
                <a:rPr b="0" i="0" lang="en-AU" sz="700" u="none" cap="none" strike="noStrike">
                  <a:solidFill>
                    <a:srgbClr val="000000"/>
                  </a:solidFill>
                  <a:latin typeface="Calibri"/>
                  <a:ea typeface="Calibri"/>
                  <a:cs typeface="Calibri"/>
                  <a:sym typeface="Calibri"/>
                </a:rPr>
                <a:t>658-255 78-586-5543</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Available balance                                </a:t>
              </a:r>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Current balance</a:t>
              </a:r>
              <a:endParaRPr/>
            </a:p>
          </p:txBody>
        </p:sp>
        <p:sp>
          <p:nvSpPr>
            <p:cNvPr id="186" name="Google Shape;186;p6"/>
            <p:cNvSpPr txBox="1"/>
            <p:nvPr/>
          </p:nvSpPr>
          <p:spPr>
            <a:xfrm>
              <a:off x="7198685" y="2173246"/>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$3245.10</a:t>
              </a:r>
              <a:endParaRPr/>
            </a:p>
          </p:txBody>
        </p:sp>
        <p:sp>
          <p:nvSpPr>
            <p:cNvPr id="187" name="Google Shape;187;p6"/>
            <p:cNvSpPr txBox="1"/>
            <p:nvPr/>
          </p:nvSpPr>
          <p:spPr>
            <a:xfrm>
              <a:off x="7198685" y="2313903"/>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$3245.10</a:t>
              </a:r>
              <a:endParaRPr/>
            </a:p>
          </p:txBody>
        </p:sp>
        <p:cxnSp>
          <p:nvCxnSpPr>
            <p:cNvPr id="188" name="Google Shape;188;p6"/>
            <p:cNvCxnSpPr/>
            <p:nvPr/>
          </p:nvCxnSpPr>
          <p:spPr>
            <a:xfrm flipH="1">
              <a:off x="7624299" y="1923055"/>
              <a:ext cx="71359" cy="81645"/>
            </a:xfrm>
            <a:prstGeom prst="straightConnector1">
              <a:avLst/>
            </a:prstGeom>
            <a:noFill/>
            <a:ln cap="flat" cmpd="sng" w="28575">
              <a:solidFill>
                <a:srgbClr val="1D9AD6"/>
              </a:solidFill>
              <a:prstDash val="solid"/>
              <a:round/>
              <a:headEnd len="sm" w="sm" type="none"/>
              <a:tailEnd len="sm" w="sm" type="none"/>
            </a:ln>
          </p:spPr>
        </p:cxnSp>
        <p:cxnSp>
          <p:nvCxnSpPr>
            <p:cNvPr id="189" name="Google Shape;189;p6"/>
            <p:cNvCxnSpPr/>
            <p:nvPr/>
          </p:nvCxnSpPr>
          <p:spPr>
            <a:xfrm>
              <a:off x="7626135" y="1843179"/>
              <a:ext cx="76460" cy="85575"/>
            </a:xfrm>
            <a:prstGeom prst="straightConnector1">
              <a:avLst/>
            </a:prstGeom>
            <a:noFill/>
            <a:ln cap="flat" cmpd="sng" w="28575">
              <a:solidFill>
                <a:srgbClr val="1D9AD6"/>
              </a:solidFill>
              <a:prstDash val="solid"/>
              <a:round/>
              <a:headEnd len="sm" w="sm" type="none"/>
              <a:tailEnd len="sm" w="sm" type="none"/>
            </a:ln>
          </p:spPr>
        </p:cxnSp>
        <p:sp>
          <p:nvSpPr>
            <p:cNvPr id="190" name="Google Shape;190;p6"/>
            <p:cNvSpPr/>
            <p:nvPr/>
          </p:nvSpPr>
          <p:spPr>
            <a:xfrm>
              <a:off x="5612942" y="2698458"/>
              <a:ext cx="2197593" cy="834182"/>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1" name="Google Shape;191;p6"/>
            <p:cNvSpPr txBox="1"/>
            <p:nvPr/>
          </p:nvSpPr>
          <p:spPr>
            <a:xfrm>
              <a:off x="5683038" y="2747810"/>
              <a:ext cx="1632751" cy="78483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Savings Account #5587</a:t>
              </a:r>
              <a:endParaRPr/>
            </a:p>
            <a:p>
              <a:pPr indent="0" lvl="0" marL="0" marR="0" rtl="0" algn="l">
                <a:lnSpc>
                  <a:spcPct val="100000"/>
                </a:lnSpc>
                <a:spcBef>
                  <a:spcPts val="0"/>
                </a:spcBef>
                <a:spcAft>
                  <a:spcPts val="0"/>
                </a:spcAft>
                <a:buClr>
                  <a:srgbClr val="000000"/>
                </a:buClr>
                <a:buSzPts val="700"/>
                <a:buFont typeface="Arial"/>
                <a:buNone/>
              </a:pPr>
              <a:r>
                <a:rPr b="0" i="0" lang="en-AU" sz="700" u="none" cap="none" strike="noStrike">
                  <a:solidFill>
                    <a:srgbClr val="000000"/>
                  </a:solidFill>
                  <a:latin typeface="Calibri"/>
                  <a:ea typeface="Calibri"/>
                  <a:cs typeface="Calibri"/>
                  <a:sym typeface="Calibri"/>
                </a:rPr>
                <a:t>658-255 78-586-5587</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Available balance                                </a:t>
              </a:r>
              <a:endParaRPr/>
            </a:p>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Current balance</a:t>
              </a:r>
              <a:endParaRPr/>
            </a:p>
          </p:txBody>
        </p:sp>
        <p:sp>
          <p:nvSpPr>
            <p:cNvPr id="192" name="Google Shape;192;p6"/>
            <p:cNvSpPr txBox="1"/>
            <p:nvPr/>
          </p:nvSpPr>
          <p:spPr>
            <a:xfrm>
              <a:off x="7196868" y="3140589"/>
              <a:ext cx="61366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$200.50</a:t>
              </a:r>
              <a:endParaRPr/>
            </a:p>
          </p:txBody>
        </p:sp>
        <p:sp>
          <p:nvSpPr>
            <p:cNvPr id="193" name="Google Shape;193;p6"/>
            <p:cNvSpPr txBox="1"/>
            <p:nvPr/>
          </p:nvSpPr>
          <p:spPr>
            <a:xfrm>
              <a:off x="7196868" y="3281246"/>
              <a:ext cx="61366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$7355.60</a:t>
              </a:r>
              <a:endParaRPr/>
            </a:p>
          </p:txBody>
        </p:sp>
        <p:cxnSp>
          <p:nvCxnSpPr>
            <p:cNvPr id="194" name="Google Shape;194;p6"/>
            <p:cNvCxnSpPr/>
            <p:nvPr/>
          </p:nvCxnSpPr>
          <p:spPr>
            <a:xfrm>
              <a:off x="7624997" y="2811501"/>
              <a:ext cx="76460" cy="85575"/>
            </a:xfrm>
            <a:prstGeom prst="straightConnector1">
              <a:avLst/>
            </a:prstGeom>
            <a:solidFill>
              <a:srgbClr val="FFFFFF"/>
            </a:solidFill>
            <a:ln cap="flat" cmpd="sng" w="28575">
              <a:solidFill>
                <a:srgbClr val="1D9AD6"/>
              </a:solidFill>
              <a:prstDash val="solid"/>
              <a:round/>
              <a:headEnd len="sm" w="sm" type="none"/>
              <a:tailEnd len="sm" w="sm" type="none"/>
            </a:ln>
          </p:spPr>
        </p:cxnSp>
        <p:cxnSp>
          <p:nvCxnSpPr>
            <p:cNvPr id="195" name="Google Shape;195;p6"/>
            <p:cNvCxnSpPr/>
            <p:nvPr/>
          </p:nvCxnSpPr>
          <p:spPr>
            <a:xfrm flipH="1">
              <a:off x="7622482" y="2890398"/>
              <a:ext cx="71359" cy="81645"/>
            </a:xfrm>
            <a:prstGeom prst="straightConnector1">
              <a:avLst/>
            </a:prstGeom>
            <a:solidFill>
              <a:srgbClr val="FFFFFF"/>
            </a:solidFill>
            <a:ln cap="flat" cmpd="sng" w="28575">
              <a:solidFill>
                <a:srgbClr val="1D9AD6"/>
              </a:solidFill>
              <a:prstDash val="solid"/>
              <a:round/>
              <a:headEnd len="sm" w="sm" type="none"/>
              <a:tailEnd len="sm" w="sm" type="none"/>
            </a:ln>
          </p:spPr>
        </p:cxnSp>
      </p:grpSp>
      <p:pic>
        <p:nvPicPr>
          <p:cNvPr descr="Related image" id="196" name="Google Shape;196;p6"/>
          <p:cNvPicPr preferRelativeResize="0"/>
          <p:nvPr/>
        </p:nvPicPr>
        <p:blipFill rotWithShape="1">
          <a:blip r:embed="rId10">
            <a:alphaModFix/>
          </a:blip>
          <a:srcRect b="0" l="0" r="0" t="0"/>
          <a:stretch/>
        </p:blipFill>
        <p:spPr>
          <a:xfrm>
            <a:off x="10436391" y="1877771"/>
            <a:ext cx="496712" cy="595590"/>
          </a:xfrm>
          <a:prstGeom prst="rect">
            <a:avLst/>
          </a:prstGeom>
          <a:noFill/>
          <a:ln>
            <a:noFill/>
          </a:ln>
        </p:spPr>
      </p:pic>
      <p:grpSp>
        <p:nvGrpSpPr>
          <p:cNvPr id="197" name="Google Shape;197;p6"/>
          <p:cNvGrpSpPr/>
          <p:nvPr/>
        </p:nvGrpSpPr>
        <p:grpSpPr>
          <a:xfrm>
            <a:off x="8405216" y="2753549"/>
            <a:ext cx="2530070" cy="1310951"/>
            <a:chOff x="1843519" y="5398467"/>
            <a:chExt cx="2530070" cy="1310951"/>
          </a:xfrm>
        </p:grpSpPr>
        <p:grpSp>
          <p:nvGrpSpPr>
            <p:cNvPr id="198" name="Google Shape;198;p6"/>
            <p:cNvGrpSpPr/>
            <p:nvPr/>
          </p:nvGrpSpPr>
          <p:grpSpPr>
            <a:xfrm>
              <a:off x="1843519" y="5398467"/>
              <a:ext cx="2530070" cy="1310951"/>
              <a:chOff x="6291476" y="3742026"/>
              <a:chExt cx="2548646" cy="1310951"/>
            </a:xfrm>
          </p:grpSpPr>
          <p:sp>
            <p:nvSpPr>
              <p:cNvPr id="199" name="Google Shape;199;p6"/>
              <p:cNvSpPr/>
              <p:nvPr/>
            </p:nvSpPr>
            <p:spPr>
              <a:xfrm>
                <a:off x="6311815" y="3742026"/>
                <a:ext cx="2528307" cy="73592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00" name="Google Shape;200;p6"/>
              <p:cNvGrpSpPr/>
              <p:nvPr/>
            </p:nvGrpSpPr>
            <p:grpSpPr>
              <a:xfrm>
                <a:off x="6291476" y="3813119"/>
                <a:ext cx="2536810" cy="1239858"/>
                <a:chOff x="6391029" y="2281433"/>
                <a:chExt cx="2536810" cy="1239858"/>
              </a:xfrm>
            </p:grpSpPr>
            <p:sp>
              <p:nvSpPr>
                <p:cNvPr id="201" name="Google Shape;201;p6"/>
                <p:cNvSpPr/>
                <p:nvPr/>
              </p:nvSpPr>
              <p:spPr>
                <a:xfrm>
                  <a:off x="6422977" y="2676430"/>
                  <a:ext cx="2504862" cy="84486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2" name="Google Shape;202;p6"/>
                <p:cNvSpPr txBox="1"/>
                <p:nvPr/>
              </p:nvSpPr>
              <p:spPr>
                <a:xfrm>
                  <a:off x="6391029" y="3029298"/>
                  <a:ext cx="685800"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Transfer</a:t>
                  </a:r>
                  <a:endParaRPr/>
                </a:p>
              </p:txBody>
            </p:sp>
            <p:sp>
              <p:nvSpPr>
                <p:cNvPr id="203" name="Google Shape;203;p6"/>
                <p:cNvSpPr txBox="1"/>
                <p:nvPr/>
              </p:nvSpPr>
              <p:spPr>
                <a:xfrm>
                  <a:off x="7012049" y="3029298"/>
                  <a:ext cx="77827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Pay anyone</a:t>
                  </a:r>
                  <a:endParaRPr/>
                </a:p>
              </p:txBody>
            </p:sp>
            <p:sp>
              <p:nvSpPr>
                <p:cNvPr id="204" name="Google Shape;204;p6"/>
                <p:cNvSpPr txBox="1"/>
                <p:nvPr/>
              </p:nvSpPr>
              <p:spPr>
                <a:xfrm>
                  <a:off x="7704459" y="3029298"/>
                  <a:ext cx="6241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Pay bills</a:t>
                  </a:r>
                  <a:endParaRPr/>
                </a:p>
              </p:txBody>
            </p:sp>
            <p:sp>
              <p:nvSpPr>
                <p:cNvPr id="205" name="Google Shape;205;p6"/>
                <p:cNvSpPr txBox="1"/>
                <p:nvPr/>
              </p:nvSpPr>
              <p:spPr>
                <a:xfrm>
                  <a:off x="8273920" y="3032095"/>
                  <a:ext cx="56115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Mobile</a:t>
                  </a:r>
                  <a:endParaRPr/>
                </a:p>
              </p:txBody>
            </p:sp>
            <p:pic>
              <p:nvPicPr>
                <p:cNvPr descr="Money" id="206" name="Google Shape;206;p6"/>
                <p:cNvPicPr preferRelativeResize="0"/>
                <p:nvPr/>
              </p:nvPicPr>
              <p:blipFill rotWithShape="1">
                <a:blip r:embed="rId11">
                  <a:alphaModFix/>
                </a:blip>
                <a:srcRect b="0" l="0" r="0" t="0"/>
                <a:stretch/>
              </p:blipFill>
              <p:spPr>
                <a:xfrm>
                  <a:off x="7828831" y="2701034"/>
                  <a:ext cx="366489" cy="366489"/>
                </a:xfrm>
                <a:prstGeom prst="rect">
                  <a:avLst/>
                </a:prstGeom>
                <a:noFill/>
                <a:ln>
                  <a:noFill/>
                </a:ln>
              </p:spPr>
            </p:pic>
            <p:pic>
              <p:nvPicPr>
                <p:cNvPr descr="Smart Phone" id="207" name="Google Shape;207;p6"/>
                <p:cNvPicPr preferRelativeResize="0"/>
                <p:nvPr/>
              </p:nvPicPr>
              <p:blipFill rotWithShape="1">
                <a:blip r:embed="rId12">
                  <a:alphaModFix/>
                </a:blip>
                <a:srcRect b="0" l="0" r="0" t="0"/>
                <a:stretch/>
              </p:blipFill>
              <p:spPr>
                <a:xfrm>
                  <a:off x="8399753" y="2728386"/>
                  <a:ext cx="311786" cy="311786"/>
                </a:xfrm>
                <a:prstGeom prst="rect">
                  <a:avLst/>
                </a:prstGeom>
                <a:noFill/>
                <a:ln>
                  <a:noFill/>
                </a:ln>
              </p:spPr>
            </p:pic>
            <p:sp>
              <p:nvSpPr>
                <p:cNvPr id="208" name="Google Shape;208;p6"/>
                <p:cNvSpPr txBox="1"/>
                <p:nvPr/>
              </p:nvSpPr>
              <p:spPr>
                <a:xfrm>
                  <a:off x="6425075" y="2281433"/>
                  <a:ext cx="3765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400"/>
                    <a:buFont typeface="Arial"/>
                    <a:buNone/>
                  </a:pPr>
                  <a:r>
                    <a:rPr b="0" i="0" lang="en-AU" sz="1400" u="none" cap="none" strike="noStrike">
                      <a:solidFill>
                        <a:srgbClr val="0C0C0C"/>
                      </a:solidFill>
                      <a:latin typeface="Twentieth Century"/>
                      <a:ea typeface="Twentieth Century"/>
                      <a:cs typeface="Twentieth Century"/>
                      <a:sym typeface="Twentieth Century"/>
                    </a:rPr>
                    <a:t>TO</a:t>
                  </a:r>
                  <a:endParaRPr/>
                </a:p>
              </p:txBody>
            </p:sp>
          </p:grpSp>
        </p:grpSp>
        <p:pic>
          <p:nvPicPr>
            <p:cNvPr descr="A close up of a logo&#10;&#10;Description generated with very high confidence" id="209" name="Google Shape;209;p6"/>
            <p:cNvPicPr preferRelativeResize="0"/>
            <p:nvPr/>
          </p:nvPicPr>
          <p:blipFill rotWithShape="1">
            <a:blip r:embed="rId13">
              <a:alphaModFix/>
            </a:blip>
            <a:srcRect b="0" l="0" r="0" t="0"/>
            <a:stretch/>
          </p:blipFill>
          <p:spPr>
            <a:xfrm>
              <a:off x="2014478" y="5916513"/>
              <a:ext cx="356715" cy="356715"/>
            </a:xfrm>
            <a:prstGeom prst="rect">
              <a:avLst/>
            </a:prstGeom>
            <a:noFill/>
            <a:ln>
              <a:noFill/>
            </a:ln>
          </p:spPr>
        </p:pic>
        <p:pic>
          <p:nvPicPr>
            <p:cNvPr id="210" name="Google Shape;210;p6"/>
            <p:cNvPicPr preferRelativeResize="0"/>
            <p:nvPr/>
          </p:nvPicPr>
          <p:blipFill rotWithShape="1">
            <a:blip r:embed="rId14">
              <a:alphaModFix/>
            </a:blip>
            <a:srcRect b="0" l="0" r="0" t="0"/>
            <a:stretch/>
          </p:blipFill>
          <p:spPr>
            <a:xfrm>
              <a:off x="2687231" y="5927920"/>
              <a:ext cx="318163" cy="318163"/>
            </a:xfrm>
            <a:prstGeom prst="rect">
              <a:avLst/>
            </a:prstGeom>
            <a:noFill/>
            <a:ln>
              <a:noFill/>
            </a:ln>
          </p:spPr>
        </p:pic>
      </p:grpSp>
      <p:pic>
        <p:nvPicPr>
          <p:cNvPr descr="Related image" id="211" name="Google Shape;211;p6"/>
          <p:cNvPicPr preferRelativeResize="0"/>
          <p:nvPr/>
        </p:nvPicPr>
        <p:blipFill rotWithShape="1">
          <a:blip r:embed="rId10">
            <a:alphaModFix/>
          </a:blip>
          <a:srcRect b="0" l="0" r="0" t="0"/>
          <a:stretch/>
        </p:blipFill>
        <p:spPr>
          <a:xfrm>
            <a:off x="9238402" y="3290747"/>
            <a:ext cx="496712" cy="595590"/>
          </a:xfrm>
          <a:prstGeom prst="rect">
            <a:avLst/>
          </a:prstGeom>
          <a:noFill/>
          <a:ln>
            <a:noFill/>
          </a:ln>
        </p:spPr>
      </p:pic>
      <p:cxnSp>
        <p:nvCxnSpPr>
          <p:cNvPr id="212" name="Google Shape;212;p6"/>
          <p:cNvCxnSpPr/>
          <p:nvPr/>
        </p:nvCxnSpPr>
        <p:spPr>
          <a:xfrm>
            <a:off x="9088074" y="2687010"/>
            <a:ext cx="609600" cy="0"/>
          </a:xfrm>
          <a:prstGeom prst="straightConnector1">
            <a:avLst/>
          </a:prstGeom>
          <a:noFill/>
          <a:ln cap="flat" cmpd="sng" w="19050">
            <a:solidFill>
              <a:srgbClr val="1D9AD6"/>
            </a:solidFill>
            <a:prstDash val="solid"/>
            <a:round/>
            <a:headEnd len="sm" w="sm" type="none"/>
            <a:tailEnd len="sm" w="sm" type="none"/>
          </a:ln>
        </p:spPr>
      </p:cxnSp>
      <p:grpSp>
        <p:nvGrpSpPr>
          <p:cNvPr id="213" name="Google Shape;213;p6"/>
          <p:cNvGrpSpPr/>
          <p:nvPr/>
        </p:nvGrpSpPr>
        <p:grpSpPr>
          <a:xfrm>
            <a:off x="8514517" y="2849095"/>
            <a:ext cx="2418585" cy="1056977"/>
            <a:chOff x="5386121" y="4260808"/>
            <a:chExt cx="2370006" cy="1056977"/>
          </a:xfrm>
        </p:grpSpPr>
        <p:sp>
          <p:nvSpPr>
            <p:cNvPr id="214" name="Google Shape;214;p6"/>
            <p:cNvSpPr/>
            <p:nvPr/>
          </p:nvSpPr>
          <p:spPr>
            <a:xfrm>
              <a:off x="5386122" y="4260808"/>
              <a:ext cx="1654060" cy="3956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5" name="Google Shape;215;p6"/>
            <p:cNvSpPr/>
            <p:nvPr/>
          </p:nvSpPr>
          <p:spPr>
            <a:xfrm>
              <a:off x="7080817" y="4260808"/>
              <a:ext cx="639060" cy="3956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6" name="Google Shape;216;p6"/>
            <p:cNvSpPr/>
            <p:nvPr/>
          </p:nvSpPr>
          <p:spPr>
            <a:xfrm>
              <a:off x="5386121" y="4733831"/>
              <a:ext cx="2333755" cy="58395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Magnifying glass" id="217" name="Google Shape;217;p6"/>
            <p:cNvPicPr preferRelativeResize="0"/>
            <p:nvPr/>
          </p:nvPicPr>
          <p:blipFill rotWithShape="1">
            <a:blip r:embed="rId15">
              <a:alphaModFix/>
            </a:blip>
            <a:srcRect b="0" l="0" r="0" t="0"/>
            <a:stretch/>
          </p:blipFill>
          <p:spPr>
            <a:xfrm>
              <a:off x="5456255" y="4291771"/>
              <a:ext cx="290912" cy="290912"/>
            </a:xfrm>
            <a:prstGeom prst="rect">
              <a:avLst/>
            </a:prstGeom>
            <a:noFill/>
            <a:ln>
              <a:noFill/>
            </a:ln>
          </p:spPr>
        </p:pic>
        <p:sp>
          <p:nvSpPr>
            <p:cNvPr id="218" name="Google Shape;218;p6"/>
            <p:cNvSpPr txBox="1"/>
            <p:nvPr/>
          </p:nvSpPr>
          <p:spPr>
            <a:xfrm>
              <a:off x="5717354" y="4321811"/>
              <a:ext cx="685800"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Search</a:t>
              </a:r>
              <a:endParaRPr/>
            </a:p>
          </p:txBody>
        </p:sp>
        <p:pic>
          <p:nvPicPr>
            <p:cNvPr descr="Medical" id="219" name="Google Shape;219;p6"/>
            <p:cNvPicPr preferRelativeResize="0"/>
            <p:nvPr/>
          </p:nvPicPr>
          <p:blipFill rotWithShape="1">
            <a:blip r:embed="rId16">
              <a:alphaModFix/>
            </a:blip>
            <a:srcRect b="0" l="0" r="0" t="0"/>
            <a:stretch/>
          </p:blipFill>
          <p:spPr>
            <a:xfrm>
              <a:off x="7083805" y="4291771"/>
              <a:ext cx="290912" cy="290912"/>
            </a:xfrm>
            <a:prstGeom prst="rect">
              <a:avLst/>
            </a:prstGeom>
            <a:noFill/>
            <a:ln>
              <a:noFill/>
            </a:ln>
          </p:spPr>
        </p:pic>
        <p:sp>
          <p:nvSpPr>
            <p:cNvPr id="220" name="Google Shape;220;p6"/>
            <p:cNvSpPr txBox="1"/>
            <p:nvPr/>
          </p:nvSpPr>
          <p:spPr>
            <a:xfrm>
              <a:off x="7301281" y="4321811"/>
              <a:ext cx="45484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900"/>
                <a:buFont typeface="Arial"/>
                <a:buNone/>
              </a:pPr>
              <a:r>
                <a:rPr b="0" i="0" lang="en-AU" sz="900" u="none" cap="none" strike="noStrike">
                  <a:solidFill>
                    <a:srgbClr val="1D9AD6"/>
                  </a:solidFill>
                  <a:latin typeface="Calibri"/>
                  <a:ea typeface="Calibri"/>
                  <a:cs typeface="Calibri"/>
                  <a:sym typeface="Calibri"/>
                </a:rPr>
                <a:t>New</a:t>
              </a:r>
              <a:endParaRPr/>
            </a:p>
          </p:txBody>
        </p:sp>
        <p:sp>
          <p:nvSpPr>
            <p:cNvPr id="221" name="Google Shape;221;p6"/>
            <p:cNvSpPr txBox="1"/>
            <p:nvPr/>
          </p:nvSpPr>
          <p:spPr>
            <a:xfrm>
              <a:off x="5456255" y="4783649"/>
              <a:ext cx="16327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JAKE</a:t>
              </a:r>
              <a:endParaRPr/>
            </a:p>
            <a:p>
              <a:pPr indent="0" lvl="0" marL="0" marR="0" rtl="0" algn="l">
                <a:lnSpc>
                  <a:spcPct val="100000"/>
                </a:lnSpc>
                <a:spcBef>
                  <a:spcPts val="0"/>
                </a:spcBef>
                <a:spcAft>
                  <a:spcPts val="0"/>
                </a:spcAft>
                <a:buClr>
                  <a:srgbClr val="000000"/>
                </a:buClr>
                <a:buSzPts val="700"/>
                <a:buFont typeface="Arial"/>
                <a:buNone/>
              </a:pPr>
              <a:r>
                <a:rPr b="0" i="0" lang="en-AU" sz="700" u="none" cap="none" strike="noStrike">
                  <a:solidFill>
                    <a:srgbClr val="000000"/>
                  </a:solidFill>
                  <a:latin typeface="Calibri"/>
                  <a:ea typeface="Calibri"/>
                  <a:cs typeface="Calibri"/>
                  <a:sym typeface="Calibri"/>
                </a:rPr>
                <a:t>BSB 586-554</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en-AU" sz="700" u="none" cap="none" strike="noStrike">
                  <a:solidFill>
                    <a:srgbClr val="000000"/>
                  </a:solidFill>
                  <a:latin typeface="Calibri"/>
                  <a:ea typeface="Calibri"/>
                  <a:cs typeface="Calibri"/>
                  <a:sym typeface="Calibri"/>
                </a:rPr>
                <a:t>Account number 58-425-3625                              </a:t>
              </a:r>
              <a:endParaRPr/>
            </a:p>
          </p:txBody>
        </p:sp>
        <p:grpSp>
          <p:nvGrpSpPr>
            <p:cNvPr id="222" name="Google Shape;222;p6"/>
            <p:cNvGrpSpPr/>
            <p:nvPr/>
          </p:nvGrpSpPr>
          <p:grpSpPr>
            <a:xfrm>
              <a:off x="7511250" y="4850068"/>
              <a:ext cx="89989" cy="163172"/>
              <a:chOff x="8325138" y="5154613"/>
              <a:chExt cx="89989" cy="163172"/>
            </a:xfrm>
          </p:grpSpPr>
          <p:cxnSp>
            <p:nvCxnSpPr>
              <p:cNvPr id="223" name="Google Shape;223;p6"/>
              <p:cNvCxnSpPr/>
              <p:nvPr/>
            </p:nvCxnSpPr>
            <p:spPr>
              <a:xfrm>
                <a:off x="8325138" y="5154613"/>
                <a:ext cx="89988" cy="82600"/>
              </a:xfrm>
              <a:prstGeom prst="straightConnector1">
                <a:avLst/>
              </a:prstGeom>
              <a:solidFill>
                <a:srgbClr val="FFFFFF"/>
              </a:solidFill>
              <a:ln cap="flat" cmpd="sng" w="28575">
                <a:solidFill>
                  <a:srgbClr val="1D9AD6"/>
                </a:solidFill>
                <a:prstDash val="solid"/>
                <a:round/>
                <a:headEnd len="sm" w="sm" type="none"/>
                <a:tailEnd len="sm" w="sm" type="none"/>
              </a:ln>
            </p:spPr>
          </p:cxnSp>
          <p:cxnSp>
            <p:nvCxnSpPr>
              <p:cNvPr id="224" name="Google Shape;224;p6"/>
              <p:cNvCxnSpPr/>
              <p:nvPr/>
            </p:nvCxnSpPr>
            <p:spPr>
              <a:xfrm flipH="1">
                <a:off x="8325138" y="5225004"/>
                <a:ext cx="89988" cy="92781"/>
              </a:xfrm>
              <a:prstGeom prst="straightConnector1">
                <a:avLst/>
              </a:prstGeom>
              <a:solidFill>
                <a:srgbClr val="FFFFFF"/>
              </a:solidFill>
              <a:ln cap="flat" cmpd="sng" w="28575">
                <a:solidFill>
                  <a:srgbClr val="1D9AD6"/>
                </a:solidFill>
                <a:prstDash val="solid"/>
                <a:round/>
                <a:headEnd len="sm" w="sm" type="none"/>
                <a:tailEnd len="sm" w="sm" type="none"/>
              </a:ln>
            </p:spPr>
          </p:cxnSp>
        </p:grpSp>
      </p:grpSp>
      <p:pic>
        <p:nvPicPr>
          <p:cNvPr descr="Related image" id="225" name="Google Shape;225;p6"/>
          <p:cNvPicPr preferRelativeResize="0"/>
          <p:nvPr/>
        </p:nvPicPr>
        <p:blipFill rotWithShape="1">
          <a:blip r:embed="rId10">
            <a:alphaModFix/>
          </a:blip>
          <a:srcRect b="0" l="0" r="0" t="0"/>
          <a:stretch/>
        </p:blipFill>
        <p:spPr>
          <a:xfrm>
            <a:off x="10529362" y="3306167"/>
            <a:ext cx="496712" cy="595590"/>
          </a:xfrm>
          <a:prstGeom prst="rect">
            <a:avLst/>
          </a:prstGeom>
          <a:noFill/>
          <a:ln>
            <a:noFill/>
          </a:ln>
        </p:spPr>
      </p:pic>
      <p:grpSp>
        <p:nvGrpSpPr>
          <p:cNvPr id="226" name="Google Shape;226;p6"/>
          <p:cNvGrpSpPr/>
          <p:nvPr/>
        </p:nvGrpSpPr>
        <p:grpSpPr>
          <a:xfrm>
            <a:off x="8412951" y="3980458"/>
            <a:ext cx="2525155" cy="1584392"/>
            <a:chOff x="5237512" y="3960918"/>
            <a:chExt cx="2525155" cy="1584392"/>
          </a:xfrm>
        </p:grpSpPr>
        <p:sp>
          <p:nvSpPr>
            <p:cNvPr id="227" name="Google Shape;227;p6"/>
            <p:cNvSpPr/>
            <p:nvPr/>
          </p:nvSpPr>
          <p:spPr>
            <a:xfrm>
              <a:off x="5425279" y="3960918"/>
              <a:ext cx="2333755" cy="7943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8" name="Google Shape;228;p6"/>
            <p:cNvSpPr txBox="1"/>
            <p:nvPr/>
          </p:nvSpPr>
          <p:spPr>
            <a:xfrm>
              <a:off x="5526351" y="4043859"/>
              <a:ext cx="22092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Amount ($)</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262626"/>
                </a:buClr>
                <a:buSzPts val="800"/>
                <a:buFont typeface="Arial"/>
                <a:buNone/>
              </a:pPr>
              <a:r>
                <a:rPr b="0" i="0" lang="en-AU" sz="800" u="none" cap="none" strike="noStrike">
                  <a:solidFill>
                    <a:srgbClr val="262626"/>
                  </a:solidFill>
                  <a:latin typeface="Calibri"/>
                  <a:ea typeface="Calibri"/>
                  <a:cs typeface="Calibri"/>
                  <a:sym typeface="Calibri"/>
                </a:rPr>
                <a:t>Description for payee (optional)</a:t>
              </a:r>
              <a:endParaRPr/>
            </a:p>
          </p:txBody>
        </p:sp>
        <p:cxnSp>
          <p:nvCxnSpPr>
            <p:cNvPr id="229" name="Google Shape;229;p6"/>
            <p:cNvCxnSpPr/>
            <p:nvPr/>
          </p:nvCxnSpPr>
          <p:spPr>
            <a:xfrm>
              <a:off x="6386740" y="4249352"/>
              <a:ext cx="1140250" cy="0"/>
            </a:xfrm>
            <a:prstGeom prst="straightConnector1">
              <a:avLst/>
            </a:prstGeom>
            <a:noFill/>
            <a:ln cap="flat" cmpd="sng" w="12700">
              <a:solidFill>
                <a:srgbClr val="000000"/>
              </a:solidFill>
              <a:prstDash val="solid"/>
              <a:round/>
              <a:headEnd len="sm" w="sm" type="none"/>
              <a:tailEnd len="sm" w="sm" type="none"/>
            </a:ln>
          </p:spPr>
        </p:cxnSp>
        <p:cxnSp>
          <p:nvCxnSpPr>
            <p:cNvPr id="230" name="Google Shape;230;p6"/>
            <p:cNvCxnSpPr/>
            <p:nvPr/>
          </p:nvCxnSpPr>
          <p:spPr>
            <a:xfrm>
              <a:off x="5614853" y="4677899"/>
              <a:ext cx="1929238" cy="0"/>
            </a:xfrm>
            <a:prstGeom prst="straightConnector1">
              <a:avLst/>
            </a:prstGeom>
            <a:noFill/>
            <a:ln cap="flat" cmpd="sng" w="12700">
              <a:solidFill>
                <a:srgbClr val="000000"/>
              </a:solidFill>
              <a:prstDash val="solid"/>
              <a:round/>
              <a:headEnd len="sm" w="sm" type="none"/>
              <a:tailEnd len="sm" w="sm" type="none"/>
            </a:ln>
          </p:spPr>
        </p:cxnSp>
        <p:sp>
          <p:nvSpPr>
            <p:cNvPr id="231" name="Google Shape;231;p6"/>
            <p:cNvSpPr/>
            <p:nvPr/>
          </p:nvSpPr>
          <p:spPr>
            <a:xfrm>
              <a:off x="5246058" y="4788278"/>
              <a:ext cx="2516609" cy="4299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2" name="Google Shape;232;p6"/>
            <p:cNvSpPr txBox="1"/>
            <p:nvPr/>
          </p:nvSpPr>
          <p:spPr>
            <a:xfrm>
              <a:off x="5542317" y="4883853"/>
              <a:ext cx="83366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Pay when</a:t>
              </a:r>
              <a:endParaRPr b="0" i="0" sz="700" u="none" cap="none" strike="noStrike">
                <a:solidFill>
                  <a:srgbClr val="000000"/>
                </a:solidFill>
                <a:latin typeface="Calibri"/>
                <a:ea typeface="Calibri"/>
                <a:cs typeface="Calibri"/>
                <a:sym typeface="Calibri"/>
              </a:endParaRPr>
            </a:p>
          </p:txBody>
        </p:sp>
        <p:grpSp>
          <p:nvGrpSpPr>
            <p:cNvPr id="233" name="Google Shape;233;p6"/>
            <p:cNvGrpSpPr/>
            <p:nvPr/>
          </p:nvGrpSpPr>
          <p:grpSpPr>
            <a:xfrm>
              <a:off x="7543248" y="4924458"/>
              <a:ext cx="89989" cy="163172"/>
              <a:chOff x="8325138" y="5154613"/>
              <a:chExt cx="89989" cy="163172"/>
            </a:xfrm>
          </p:grpSpPr>
          <p:cxnSp>
            <p:nvCxnSpPr>
              <p:cNvPr id="234" name="Google Shape;234;p6"/>
              <p:cNvCxnSpPr/>
              <p:nvPr/>
            </p:nvCxnSpPr>
            <p:spPr>
              <a:xfrm>
                <a:off x="8325138" y="5154613"/>
                <a:ext cx="89988" cy="82600"/>
              </a:xfrm>
              <a:prstGeom prst="straightConnector1">
                <a:avLst/>
              </a:prstGeom>
              <a:solidFill>
                <a:srgbClr val="FFFFFF"/>
              </a:solidFill>
              <a:ln cap="flat" cmpd="sng" w="28575">
                <a:solidFill>
                  <a:srgbClr val="1D9AD6"/>
                </a:solidFill>
                <a:prstDash val="solid"/>
                <a:round/>
                <a:headEnd len="sm" w="sm" type="none"/>
                <a:tailEnd len="sm" w="sm" type="none"/>
              </a:ln>
            </p:spPr>
          </p:cxnSp>
          <p:cxnSp>
            <p:nvCxnSpPr>
              <p:cNvPr id="235" name="Google Shape;235;p6"/>
              <p:cNvCxnSpPr/>
              <p:nvPr/>
            </p:nvCxnSpPr>
            <p:spPr>
              <a:xfrm flipH="1">
                <a:off x="8325138" y="5225004"/>
                <a:ext cx="89988" cy="92781"/>
              </a:xfrm>
              <a:prstGeom prst="straightConnector1">
                <a:avLst/>
              </a:prstGeom>
              <a:solidFill>
                <a:srgbClr val="FFFFFF"/>
              </a:solidFill>
              <a:ln cap="flat" cmpd="sng" w="28575">
                <a:solidFill>
                  <a:srgbClr val="1D9AD6"/>
                </a:solidFill>
                <a:prstDash val="solid"/>
                <a:round/>
                <a:headEnd len="sm" w="sm" type="none"/>
                <a:tailEnd len="sm" w="sm" type="none"/>
              </a:ln>
            </p:spPr>
          </p:cxnSp>
        </p:grpSp>
        <p:sp>
          <p:nvSpPr>
            <p:cNvPr id="236" name="Google Shape;236;p6"/>
            <p:cNvSpPr txBox="1"/>
            <p:nvPr/>
          </p:nvSpPr>
          <p:spPr>
            <a:xfrm>
              <a:off x="7012555" y="4883852"/>
              <a:ext cx="531536"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Today</a:t>
              </a:r>
              <a:endParaRPr b="0" i="0" sz="900" u="none" cap="none" strike="noStrike">
                <a:solidFill>
                  <a:srgbClr val="000000"/>
                </a:solidFill>
                <a:latin typeface="Calibri"/>
                <a:ea typeface="Calibri"/>
                <a:cs typeface="Calibri"/>
                <a:sym typeface="Calibri"/>
              </a:endParaRPr>
            </a:p>
          </p:txBody>
        </p:sp>
        <p:sp>
          <p:nvSpPr>
            <p:cNvPr id="237" name="Google Shape;237;p6"/>
            <p:cNvSpPr/>
            <p:nvPr/>
          </p:nvSpPr>
          <p:spPr>
            <a:xfrm>
              <a:off x="5237512" y="5235118"/>
              <a:ext cx="2520151" cy="310192"/>
            </a:xfrm>
            <a:prstGeom prst="rect">
              <a:avLst/>
            </a:prstGeom>
            <a:solidFill>
              <a:srgbClr val="1D9AD6"/>
            </a:solidFill>
            <a:ln cap="flat" cmpd="sng" w="25400">
              <a:solidFill>
                <a:srgbClr val="1D9AD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8" name="Google Shape;238;p6"/>
            <p:cNvSpPr txBox="1"/>
            <p:nvPr/>
          </p:nvSpPr>
          <p:spPr>
            <a:xfrm>
              <a:off x="6287716" y="5257232"/>
              <a:ext cx="534670"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Arial"/>
                <a:buNone/>
              </a:pPr>
              <a:r>
                <a:rPr b="1" i="0" lang="en-AU" sz="1000" u="none" cap="none" strike="noStrike">
                  <a:solidFill>
                    <a:srgbClr val="FFFFFF"/>
                  </a:solidFill>
                  <a:latin typeface="Calibri"/>
                  <a:ea typeface="Calibri"/>
                  <a:cs typeface="Calibri"/>
                  <a:sym typeface="Calibri"/>
                </a:rPr>
                <a:t>Next</a:t>
              </a:r>
              <a:endParaRPr/>
            </a:p>
          </p:txBody>
        </p:sp>
      </p:grpSp>
      <p:pic>
        <p:nvPicPr>
          <p:cNvPr descr="Related image" id="239" name="Google Shape;239;p6"/>
          <p:cNvPicPr preferRelativeResize="0"/>
          <p:nvPr/>
        </p:nvPicPr>
        <p:blipFill rotWithShape="1">
          <a:blip r:embed="rId10">
            <a:alphaModFix/>
          </a:blip>
          <a:srcRect b="0" l="0" r="0" t="0"/>
          <a:stretch/>
        </p:blipFill>
        <p:spPr>
          <a:xfrm>
            <a:off x="9502572" y="3921100"/>
            <a:ext cx="496712" cy="595590"/>
          </a:xfrm>
          <a:prstGeom prst="rect">
            <a:avLst/>
          </a:prstGeom>
          <a:noFill/>
          <a:ln>
            <a:noFill/>
          </a:ln>
        </p:spPr>
      </p:pic>
      <p:sp>
        <p:nvSpPr>
          <p:cNvPr id="240" name="Google Shape;240;p6"/>
          <p:cNvSpPr txBox="1"/>
          <p:nvPr/>
        </p:nvSpPr>
        <p:spPr>
          <a:xfrm>
            <a:off x="9537280" y="4033829"/>
            <a:ext cx="460630"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1000</a:t>
            </a:r>
            <a:endParaRPr/>
          </a:p>
        </p:txBody>
      </p:sp>
      <p:pic>
        <p:nvPicPr>
          <p:cNvPr descr="Related image" id="241" name="Google Shape;241;p6"/>
          <p:cNvPicPr preferRelativeResize="0"/>
          <p:nvPr/>
        </p:nvPicPr>
        <p:blipFill rotWithShape="1">
          <a:blip r:embed="rId10">
            <a:alphaModFix/>
          </a:blip>
          <a:srcRect b="0" l="0" r="0" t="0"/>
          <a:stretch/>
        </p:blipFill>
        <p:spPr>
          <a:xfrm>
            <a:off x="9516160" y="5183661"/>
            <a:ext cx="496712" cy="595590"/>
          </a:xfrm>
          <a:prstGeom prst="rect">
            <a:avLst/>
          </a:prstGeom>
          <a:noFill/>
          <a:ln>
            <a:noFill/>
          </a:ln>
        </p:spPr>
      </p:pic>
      <p:grpSp>
        <p:nvGrpSpPr>
          <p:cNvPr id="242" name="Google Shape;242;p6"/>
          <p:cNvGrpSpPr/>
          <p:nvPr/>
        </p:nvGrpSpPr>
        <p:grpSpPr>
          <a:xfrm>
            <a:off x="8380100" y="1022108"/>
            <a:ext cx="2580302" cy="4548495"/>
            <a:chOff x="1037233" y="967392"/>
            <a:chExt cx="2547305" cy="4495801"/>
          </a:xfrm>
        </p:grpSpPr>
        <p:sp>
          <p:nvSpPr>
            <p:cNvPr id="243" name="Google Shape;243;p6"/>
            <p:cNvSpPr/>
            <p:nvPr/>
          </p:nvSpPr>
          <p:spPr>
            <a:xfrm>
              <a:off x="1037233" y="967392"/>
              <a:ext cx="2547305" cy="44958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4" name="Google Shape;244;p6"/>
            <p:cNvSpPr/>
            <p:nvPr/>
          </p:nvSpPr>
          <p:spPr>
            <a:xfrm>
              <a:off x="1049070" y="972589"/>
              <a:ext cx="2514600" cy="38397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5" name="Google Shape;245;p6"/>
            <p:cNvSpPr txBox="1"/>
            <p:nvPr/>
          </p:nvSpPr>
          <p:spPr>
            <a:xfrm>
              <a:off x="1723033" y="1040632"/>
              <a:ext cx="1143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400"/>
                <a:buFont typeface="Arial"/>
                <a:buNone/>
              </a:pPr>
              <a:r>
                <a:rPr b="0" i="0" lang="en-AU" sz="1400" u="none" cap="none" strike="noStrike">
                  <a:solidFill>
                    <a:srgbClr val="0C0C0C"/>
                  </a:solidFill>
                  <a:latin typeface="Twentieth Century"/>
                  <a:ea typeface="Twentieth Century"/>
                  <a:cs typeface="Twentieth Century"/>
                  <a:sym typeface="Twentieth Century"/>
                </a:rPr>
                <a:t>TRANSFER &amp; PAY</a:t>
              </a:r>
              <a:endParaRPr/>
            </a:p>
          </p:txBody>
        </p:sp>
        <p:cxnSp>
          <p:nvCxnSpPr>
            <p:cNvPr id="246" name="Google Shape;246;p6"/>
            <p:cNvCxnSpPr/>
            <p:nvPr/>
          </p:nvCxnSpPr>
          <p:spPr>
            <a:xfrm>
              <a:off x="1037233" y="1348409"/>
              <a:ext cx="2514600" cy="0"/>
            </a:xfrm>
            <a:prstGeom prst="straightConnector1">
              <a:avLst/>
            </a:prstGeom>
            <a:noFill/>
            <a:ln cap="flat" cmpd="sng" w="9525">
              <a:solidFill>
                <a:srgbClr val="000000"/>
              </a:solidFill>
              <a:prstDash val="solid"/>
              <a:round/>
              <a:headEnd len="sm" w="sm" type="none"/>
              <a:tailEnd len="sm" w="sm" type="none"/>
            </a:ln>
          </p:spPr>
        </p:cxnSp>
        <p:sp>
          <p:nvSpPr>
            <p:cNvPr id="247" name="Google Shape;247;p6"/>
            <p:cNvSpPr txBox="1"/>
            <p:nvPr/>
          </p:nvSpPr>
          <p:spPr>
            <a:xfrm>
              <a:off x="1049069" y="1416447"/>
              <a:ext cx="15121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400"/>
                <a:buFont typeface="Arial"/>
                <a:buNone/>
              </a:pPr>
              <a:r>
                <a:rPr b="0" i="0" lang="en-AU" sz="1400" u="none" cap="none" strike="noStrike">
                  <a:solidFill>
                    <a:srgbClr val="0C0C0C"/>
                  </a:solidFill>
                  <a:latin typeface="Twentieth Century"/>
                  <a:ea typeface="Twentieth Century"/>
                  <a:cs typeface="Twentieth Century"/>
                  <a:sym typeface="Twentieth Century"/>
                </a:rPr>
                <a:t>PAYMENT CONFIRMATION</a:t>
              </a:r>
              <a:endParaRPr/>
            </a:p>
          </p:txBody>
        </p:sp>
        <p:sp>
          <p:nvSpPr>
            <p:cNvPr id="248" name="Google Shape;248;p6"/>
            <p:cNvSpPr/>
            <p:nvPr/>
          </p:nvSpPr>
          <p:spPr>
            <a:xfrm>
              <a:off x="1154862" y="1949804"/>
              <a:ext cx="2274138" cy="178399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6"/>
            <p:cNvSpPr txBox="1"/>
            <p:nvPr/>
          </p:nvSpPr>
          <p:spPr>
            <a:xfrm>
              <a:off x="2031633" y="2069705"/>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$1000.00</a:t>
              </a:r>
              <a:endParaRPr/>
            </a:p>
          </p:txBody>
        </p:sp>
        <p:sp>
          <p:nvSpPr>
            <p:cNvPr id="250" name="Google Shape;250;p6"/>
            <p:cNvSpPr txBox="1"/>
            <p:nvPr/>
          </p:nvSpPr>
          <p:spPr>
            <a:xfrm>
              <a:off x="1192961" y="3825208"/>
              <a:ext cx="2236039"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An incorrect BSB or Account Number may result in your money being paid to the wrong person and you may not get your money back.</a:t>
              </a:r>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Payments made before 6 pm AEST/ AEDT should be received by bank accounts within 1 to 2 business days.</a:t>
              </a:r>
              <a:endParaRPr/>
            </a:p>
          </p:txBody>
        </p:sp>
        <p:sp>
          <p:nvSpPr>
            <p:cNvPr id="251" name="Google Shape;251;p6"/>
            <p:cNvSpPr txBox="1"/>
            <p:nvPr/>
          </p:nvSpPr>
          <p:spPr>
            <a:xfrm>
              <a:off x="1049070" y="1685368"/>
              <a:ext cx="22122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Please confirm if all the details are correct.</a:t>
              </a:r>
              <a:endParaRPr/>
            </a:p>
          </p:txBody>
        </p:sp>
        <p:sp>
          <p:nvSpPr>
            <p:cNvPr id="252" name="Google Shape;252;p6"/>
            <p:cNvSpPr txBox="1"/>
            <p:nvPr/>
          </p:nvSpPr>
          <p:spPr>
            <a:xfrm>
              <a:off x="1192962" y="2069705"/>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Amount</a:t>
              </a:r>
              <a:endParaRPr/>
            </a:p>
          </p:txBody>
        </p:sp>
        <p:sp>
          <p:nvSpPr>
            <p:cNvPr id="253" name="Google Shape;253;p6"/>
            <p:cNvSpPr txBox="1"/>
            <p:nvPr/>
          </p:nvSpPr>
          <p:spPr>
            <a:xfrm>
              <a:off x="1192962" y="2394023"/>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From</a:t>
              </a:r>
              <a:endParaRPr/>
            </a:p>
          </p:txBody>
        </p:sp>
        <p:sp>
          <p:nvSpPr>
            <p:cNvPr id="254" name="Google Shape;254;p6"/>
            <p:cNvSpPr txBox="1"/>
            <p:nvPr/>
          </p:nvSpPr>
          <p:spPr>
            <a:xfrm>
              <a:off x="1192962" y="2718341"/>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To</a:t>
              </a:r>
              <a:endParaRPr/>
            </a:p>
          </p:txBody>
        </p:sp>
        <p:sp>
          <p:nvSpPr>
            <p:cNvPr id="255" name="Google Shape;255;p6"/>
            <p:cNvSpPr txBox="1"/>
            <p:nvPr/>
          </p:nvSpPr>
          <p:spPr>
            <a:xfrm>
              <a:off x="1192962" y="3040581"/>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When</a:t>
              </a:r>
              <a:endParaRPr/>
            </a:p>
          </p:txBody>
        </p:sp>
        <p:sp>
          <p:nvSpPr>
            <p:cNvPr id="256" name="Google Shape;256;p6"/>
            <p:cNvSpPr txBox="1"/>
            <p:nvPr/>
          </p:nvSpPr>
          <p:spPr>
            <a:xfrm>
              <a:off x="1192962" y="3362876"/>
              <a:ext cx="78823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Description</a:t>
              </a:r>
              <a:endParaRPr/>
            </a:p>
          </p:txBody>
        </p:sp>
        <p:sp>
          <p:nvSpPr>
            <p:cNvPr id="257" name="Google Shape;257;p6"/>
            <p:cNvSpPr/>
            <p:nvPr/>
          </p:nvSpPr>
          <p:spPr>
            <a:xfrm>
              <a:off x="1109220" y="5153001"/>
              <a:ext cx="2452143" cy="310192"/>
            </a:xfrm>
            <a:prstGeom prst="rect">
              <a:avLst/>
            </a:prstGeom>
            <a:solidFill>
              <a:srgbClr val="1D9AD6"/>
            </a:solidFill>
            <a:ln cap="flat" cmpd="sng" w="25400">
              <a:solidFill>
                <a:srgbClr val="1D9AD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8" name="Google Shape;258;p6"/>
            <p:cNvSpPr txBox="1"/>
            <p:nvPr/>
          </p:nvSpPr>
          <p:spPr>
            <a:xfrm>
              <a:off x="1900593" y="5178846"/>
              <a:ext cx="811554"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Arial"/>
                <a:buNone/>
              </a:pPr>
              <a:r>
                <a:rPr b="1" i="0" lang="en-AU" sz="1000" u="none" cap="none" strike="noStrike">
                  <a:solidFill>
                    <a:srgbClr val="FFFFFF"/>
                  </a:solidFill>
                  <a:latin typeface="Calibri"/>
                  <a:ea typeface="Calibri"/>
                  <a:cs typeface="Calibri"/>
                  <a:sym typeface="Calibri"/>
                </a:rPr>
                <a:t>Pay now</a:t>
              </a:r>
              <a:endParaRPr/>
            </a:p>
          </p:txBody>
        </p:sp>
        <p:sp>
          <p:nvSpPr>
            <p:cNvPr id="259" name="Google Shape;259;p6"/>
            <p:cNvSpPr txBox="1"/>
            <p:nvPr/>
          </p:nvSpPr>
          <p:spPr>
            <a:xfrm>
              <a:off x="2031633" y="2394023"/>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Jennifer</a:t>
              </a:r>
              <a:endParaRPr/>
            </a:p>
          </p:txBody>
        </p:sp>
        <p:sp>
          <p:nvSpPr>
            <p:cNvPr id="260" name="Google Shape;260;p6"/>
            <p:cNvSpPr txBox="1"/>
            <p:nvPr/>
          </p:nvSpPr>
          <p:spPr>
            <a:xfrm>
              <a:off x="2031633" y="2716263"/>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Jake</a:t>
              </a:r>
              <a:endParaRPr/>
            </a:p>
          </p:txBody>
        </p:sp>
        <p:pic>
          <p:nvPicPr>
            <p:cNvPr descr="Magnifying glass" id="261" name="Google Shape;261;p6"/>
            <p:cNvPicPr preferRelativeResize="0"/>
            <p:nvPr/>
          </p:nvPicPr>
          <p:blipFill rotWithShape="1">
            <a:blip r:embed="rId17">
              <a:alphaModFix/>
            </a:blip>
            <a:srcRect b="0" l="0" r="0" t="0"/>
            <a:stretch/>
          </p:blipFill>
          <p:spPr>
            <a:xfrm>
              <a:off x="3082607" y="1505072"/>
              <a:ext cx="381000" cy="381000"/>
            </a:xfrm>
            <a:prstGeom prst="rect">
              <a:avLst/>
            </a:prstGeom>
            <a:noFill/>
            <a:ln>
              <a:noFill/>
            </a:ln>
          </p:spPr>
        </p:pic>
        <p:sp>
          <p:nvSpPr>
            <p:cNvPr id="262" name="Google Shape;262;p6"/>
            <p:cNvSpPr txBox="1"/>
            <p:nvPr/>
          </p:nvSpPr>
          <p:spPr>
            <a:xfrm>
              <a:off x="2031633" y="3040581"/>
              <a:ext cx="6796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Calibri"/>
                  <a:ea typeface="Calibri"/>
                  <a:cs typeface="Calibri"/>
                  <a:sym typeface="Calibri"/>
                </a:rPr>
                <a:t>Today</a:t>
              </a:r>
              <a:endParaRPr/>
            </a:p>
          </p:txBody>
        </p:sp>
      </p:grpSp>
      <p:pic>
        <p:nvPicPr>
          <p:cNvPr descr="Related image" id="263" name="Google Shape;263;p6"/>
          <p:cNvPicPr preferRelativeResize="0"/>
          <p:nvPr/>
        </p:nvPicPr>
        <p:blipFill rotWithShape="1">
          <a:blip r:embed="rId10">
            <a:alphaModFix/>
          </a:blip>
          <a:srcRect b="0" l="0" r="0" t="0"/>
          <a:stretch/>
        </p:blipFill>
        <p:spPr>
          <a:xfrm>
            <a:off x="9464814" y="5225198"/>
            <a:ext cx="496712" cy="595590"/>
          </a:xfrm>
          <a:prstGeom prst="rect">
            <a:avLst/>
          </a:prstGeom>
          <a:noFill/>
          <a:ln>
            <a:noFill/>
          </a:ln>
        </p:spPr>
      </p:pic>
      <p:grpSp>
        <p:nvGrpSpPr>
          <p:cNvPr id="264" name="Google Shape;264;p6"/>
          <p:cNvGrpSpPr/>
          <p:nvPr/>
        </p:nvGrpSpPr>
        <p:grpSpPr>
          <a:xfrm>
            <a:off x="8372658" y="1011223"/>
            <a:ext cx="2581070" cy="4567675"/>
            <a:chOff x="-2522158" y="1089181"/>
            <a:chExt cx="2514600" cy="4495800"/>
          </a:xfrm>
        </p:grpSpPr>
        <p:sp>
          <p:nvSpPr>
            <p:cNvPr id="265" name="Google Shape;265;p6"/>
            <p:cNvSpPr/>
            <p:nvPr/>
          </p:nvSpPr>
          <p:spPr>
            <a:xfrm>
              <a:off x="-2522158" y="1089181"/>
              <a:ext cx="2514600" cy="4495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6"/>
            <p:cNvSpPr txBox="1"/>
            <p:nvPr/>
          </p:nvSpPr>
          <p:spPr>
            <a:xfrm>
              <a:off x="-1910807" y="3381228"/>
              <a:ext cx="1295400"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D9AD6"/>
                </a:buClr>
                <a:buSzPts val="1000"/>
                <a:buFont typeface="Arial"/>
                <a:buNone/>
              </a:pPr>
              <a:r>
                <a:rPr b="1" i="0" lang="en-AU" sz="1000" u="none" cap="none" strike="noStrike">
                  <a:solidFill>
                    <a:srgbClr val="1D9AD6"/>
                  </a:solidFill>
                  <a:latin typeface="Calibri"/>
                  <a:ea typeface="Calibri"/>
                  <a:cs typeface="Calibri"/>
                  <a:sym typeface="Calibri"/>
                </a:rPr>
                <a:t>Processing payment</a:t>
              </a:r>
              <a:endParaRPr/>
            </a:p>
          </p:txBody>
        </p:sp>
      </p:grpSp>
      <p:pic>
        <p:nvPicPr>
          <p:cNvPr descr="Related image" id="267" name="Google Shape;267;p6"/>
          <p:cNvPicPr preferRelativeResize="0"/>
          <p:nvPr/>
        </p:nvPicPr>
        <p:blipFill rotWithShape="1">
          <a:blip r:embed="rId18">
            <a:alphaModFix/>
          </a:blip>
          <a:srcRect b="0" l="0" r="0" t="0"/>
          <a:stretch/>
        </p:blipFill>
        <p:spPr>
          <a:xfrm>
            <a:off x="9512348" y="3042201"/>
            <a:ext cx="268212" cy="268212"/>
          </a:xfrm>
          <a:prstGeom prst="rect">
            <a:avLst/>
          </a:prstGeom>
          <a:noFill/>
          <a:ln>
            <a:noFill/>
          </a:ln>
        </p:spPr>
      </p:pic>
      <p:grpSp>
        <p:nvGrpSpPr>
          <p:cNvPr id="268" name="Google Shape;268;p6"/>
          <p:cNvGrpSpPr/>
          <p:nvPr/>
        </p:nvGrpSpPr>
        <p:grpSpPr>
          <a:xfrm>
            <a:off x="8372936" y="3877470"/>
            <a:ext cx="2576406" cy="1704017"/>
            <a:chOff x="-66604" y="2605433"/>
            <a:chExt cx="2583490" cy="1704017"/>
          </a:xfrm>
        </p:grpSpPr>
        <p:sp>
          <p:nvSpPr>
            <p:cNvPr id="269" name="Google Shape;269;p6"/>
            <p:cNvSpPr/>
            <p:nvPr/>
          </p:nvSpPr>
          <p:spPr>
            <a:xfrm>
              <a:off x="-39951" y="2605433"/>
              <a:ext cx="2556837" cy="170401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0" name="Google Shape;270;p6"/>
            <p:cNvSpPr txBox="1"/>
            <p:nvPr/>
          </p:nvSpPr>
          <p:spPr>
            <a:xfrm>
              <a:off x="-66604" y="2763843"/>
              <a:ext cx="15656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400"/>
                <a:buFont typeface="Arial"/>
                <a:buNone/>
              </a:pPr>
              <a:r>
                <a:rPr b="0" i="0" lang="en-AU" sz="1400" u="none" cap="none" strike="noStrike">
                  <a:solidFill>
                    <a:srgbClr val="0C0C0C"/>
                  </a:solidFill>
                  <a:latin typeface="Twentieth Century"/>
                  <a:ea typeface="Twentieth Century"/>
                  <a:cs typeface="Twentieth Century"/>
                  <a:sym typeface="Twentieth Century"/>
                </a:rPr>
                <a:t>AUTHORIZE PAYMENT</a:t>
              </a:r>
              <a:endParaRPr/>
            </a:p>
          </p:txBody>
        </p:sp>
        <p:sp>
          <p:nvSpPr>
            <p:cNvPr id="271" name="Google Shape;271;p6"/>
            <p:cNvSpPr txBox="1"/>
            <p:nvPr/>
          </p:nvSpPr>
          <p:spPr>
            <a:xfrm>
              <a:off x="-42932" y="3083557"/>
              <a:ext cx="217304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Please touch the microphone and say</a:t>
              </a:r>
              <a:endParaRPr/>
            </a:p>
          </p:txBody>
        </p:sp>
      </p:grpSp>
      <p:sp>
        <p:nvSpPr>
          <p:cNvPr id="272" name="Google Shape;272;p6"/>
          <p:cNvSpPr txBox="1"/>
          <p:nvPr/>
        </p:nvSpPr>
        <p:spPr>
          <a:xfrm>
            <a:off x="9238402" y="4625225"/>
            <a:ext cx="774737"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AU" sz="1050" u="none" cap="none" strike="noStrike">
                <a:solidFill>
                  <a:srgbClr val="000000"/>
                </a:solidFill>
                <a:latin typeface="Calibri"/>
                <a:ea typeface="Calibri"/>
                <a:cs typeface="Calibri"/>
                <a:sym typeface="Calibri"/>
              </a:rPr>
              <a:t>2493 2493</a:t>
            </a:r>
            <a:endParaRPr/>
          </a:p>
        </p:txBody>
      </p:sp>
      <p:pic>
        <p:nvPicPr>
          <p:cNvPr descr="Radio microphone" id="273" name="Google Shape;273;p6"/>
          <p:cNvPicPr preferRelativeResize="0"/>
          <p:nvPr/>
        </p:nvPicPr>
        <p:blipFill rotWithShape="1">
          <a:blip r:embed="rId19">
            <a:alphaModFix/>
          </a:blip>
          <a:srcRect b="0" l="0" r="0" t="0"/>
          <a:stretch/>
        </p:blipFill>
        <p:spPr>
          <a:xfrm>
            <a:off x="8967062" y="4623755"/>
            <a:ext cx="271340" cy="256969"/>
          </a:xfrm>
          <a:prstGeom prst="rect">
            <a:avLst/>
          </a:prstGeom>
          <a:noFill/>
          <a:ln>
            <a:noFill/>
          </a:ln>
        </p:spPr>
      </p:pic>
      <p:grpSp>
        <p:nvGrpSpPr>
          <p:cNvPr id="274" name="Google Shape;274;p6"/>
          <p:cNvGrpSpPr/>
          <p:nvPr/>
        </p:nvGrpSpPr>
        <p:grpSpPr>
          <a:xfrm>
            <a:off x="8423089" y="5250011"/>
            <a:ext cx="2525572" cy="310192"/>
            <a:chOff x="39493" y="3037935"/>
            <a:chExt cx="2483712" cy="310192"/>
          </a:xfrm>
        </p:grpSpPr>
        <p:sp>
          <p:nvSpPr>
            <p:cNvPr id="275" name="Google Shape;275;p6"/>
            <p:cNvSpPr/>
            <p:nvPr/>
          </p:nvSpPr>
          <p:spPr>
            <a:xfrm>
              <a:off x="39493" y="3037935"/>
              <a:ext cx="2483712" cy="310192"/>
            </a:xfrm>
            <a:prstGeom prst="rect">
              <a:avLst/>
            </a:prstGeom>
            <a:solidFill>
              <a:srgbClr val="1D9AD6"/>
            </a:solidFill>
            <a:ln cap="flat" cmpd="sng" w="25400">
              <a:solidFill>
                <a:srgbClr val="1D9AD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6" name="Google Shape;276;p6"/>
            <p:cNvSpPr txBox="1"/>
            <p:nvPr/>
          </p:nvSpPr>
          <p:spPr>
            <a:xfrm>
              <a:off x="654008" y="3053736"/>
              <a:ext cx="1360677" cy="246221"/>
            </a:xfrm>
            <a:prstGeom prst="rect">
              <a:avLst/>
            </a:prstGeom>
            <a:solidFill>
              <a:srgbClr val="1D9AD6"/>
            </a:solidFill>
            <a:ln cap="flat" cmpd="sng" w="9525">
              <a:solidFill>
                <a:srgbClr val="1D9AD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Arial"/>
                <a:buNone/>
              </a:pPr>
              <a:r>
                <a:rPr b="1" i="0" lang="en-AU" sz="1000" u="none" cap="none" strike="noStrike">
                  <a:solidFill>
                    <a:srgbClr val="FFFFFF"/>
                  </a:solidFill>
                  <a:latin typeface="Calibri"/>
                  <a:ea typeface="Calibri"/>
                  <a:cs typeface="Calibri"/>
                  <a:sym typeface="Calibri"/>
                </a:rPr>
                <a:t>Payment confirmed</a:t>
              </a:r>
              <a:endParaRPr/>
            </a:p>
          </p:txBody>
        </p:sp>
      </p:grpSp>
      <p:pic>
        <p:nvPicPr>
          <p:cNvPr descr="A close up of a logo&#10;&#10;Description generated with high confidence" id="277" name="Google Shape;277;p6"/>
          <p:cNvPicPr preferRelativeResize="0"/>
          <p:nvPr/>
        </p:nvPicPr>
        <p:blipFill rotWithShape="1">
          <a:blip r:embed="rId20">
            <a:alphaModFix/>
          </a:blip>
          <a:srcRect b="0" l="0" r="0" t="0"/>
          <a:stretch/>
        </p:blipFill>
        <p:spPr>
          <a:xfrm>
            <a:off x="9986733" y="4616405"/>
            <a:ext cx="257525" cy="238341"/>
          </a:xfrm>
          <a:prstGeom prst="rect">
            <a:avLst/>
          </a:prstGeom>
          <a:noFill/>
          <a:ln>
            <a:noFill/>
          </a:ln>
        </p:spPr>
      </p:pic>
      <p:pic>
        <p:nvPicPr>
          <p:cNvPr descr="Related image" id="278" name="Google Shape;278;p6"/>
          <p:cNvPicPr preferRelativeResize="0"/>
          <p:nvPr/>
        </p:nvPicPr>
        <p:blipFill rotWithShape="1">
          <a:blip r:embed="rId10">
            <a:alphaModFix/>
          </a:blip>
          <a:srcRect b="0" l="0" r="0" t="0"/>
          <a:stretch/>
        </p:blipFill>
        <p:spPr>
          <a:xfrm>
            <a:off x="8909223" y="4535754"/>
            <a:ext cx="496712" cy="5955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300"/>
                                        <p:tgtEl>
                                          <p:spTgt spid="178"/>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300"/>
                                        <p:tgtEl>
                                          <p:spTgt spid="196"/>
                                        </p:tgtEl>
                                      </p:cBhvr>
                                    </p:animEffect>
                                  </p:childTnLst>
                                </p:cTn>
                              </p:par>
                            </p:childTnLst>
                          </p:cTn>
                        </p:par>
                        <p:par>
                          <p:cTn fill="hold">
                            <p:stCondLst>
                              <p:cond delay="1100"/>
                            </p:stCondLst>
                            <p:childTnLst>
                              <p:par>
                                <p:cTn fill="hold" nodeType="afterEffect" presetClass="exit" presetID="10" presetSubtype="0">
                                  <p:stCondLst>
                                    <p:cond delay="0"/>
                                  </p:stCondLst>
                                  <p:childTnLst>
                                    <p:animEffect filter="fade" transition="out">
                                      <p:cBhvr>
                                        <p:cTn dur="300"/>
                                        <p:tgtEl>
                                          <p:spTgt spid="196"/>
                                        </p:tgtEl>
                                      </p:cBhvr>
                                    </p:animEffect>
                                    <p:set>
                                      <p:cBhvr>
                                        <p:cTn dur="1" fill="hold">
                                          <p:stCondLst>
                                            <p:cond delay="300"/>
                                          </p:stCondLst>
                                        </p:cTn>
                                        <p:tgtEl>
                                          <p:spTgt spid="196"/>
                                        </p:tgtEl>
                                        <p:attrNameLst>
                                          <p:attrName>style.visibility</p:attrName>
                                        </p:attrNameLst>
                                      </p:cBhvr>
                                      <p:to>
                                        <p:strVal val="hidden"/>
                                      </p:to>
                                    </p:set>
                                  </p:childTnLst>
                                </p:cTn>
                              </p:par>
                            </p:childTnLst>
                          </p:cTn>
                        </p:par>
                        <p:par>
                          <p:cTn fill="hold">
                            <p:stCondLst>
                              <p:cond delay="1400"/>
                            </p:stCondLst>
                            <p:childTnLst>
                              <p:par>
                                <p:cTn fill="hold" nodeType="after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400"/>
                                        <p:tgtEl>
                                          <p:spTgt spid="197"/>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400"/>
                                        <p:tgtEl>
                                          <p:spTgt spid="211"/>
                                        </p:tgtEl>
                                      </p:cBhvr>
                                    </p:animEffect>
                                  </p:childTnLst>
                                </p:cTn>
                              </p:par>
                            </p:childTnLst>
                          </p:cTn>
                        </p:par>
                        <p:par>
                          <p:cTn fill="hold">
                            <p:stCondLst>
                              <p:cond delay="2200"/>
                            </p:stCondLst>
                            <p:childTnLst>
                              <p:par>
                                <p:cTn fill="hold" nodeType="afterEffect" presetClass="exit" presetID="10" presetSubtype="0">
                                  <p:stCondLst>
                                    <p:cond delay="0"/>
                                  </p:stCondLst>
                                  <p:childTnLst>
                                    <p:animEffect filter="fade" transition="out">
                                      <p:cBhvr>
                                        <p:cTn dur="300"/>
                                        <p:tgtEl>
                                          <p:spTgt spid="211"/>
                                        </p:tgtEl>
                                      </p:cBhvr>
                                    </p:animEffect>
                                    <p:set>
                                      <p:cBhvr>
                                        <p:cTn dur="1" fill="hold">
                                          <p:stCondLst>
                                            <p:cond delay="300"/>
                                          </p:stCondLst>
                                        </p:cTn>
                                        <p:tgtEl>
                                          <p:spTgt spid="211"/>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300"/>
                                        <p:tgtEl>
                                          <p:spTgt spid="213"/>
                                        </p:tgtEl>
                                      </p:cBhvr>
                                    </p:animEffect>
                                  </p:childTnLst>
                                </p:cTn>
                              </p:par>
                            </p:childTnLst>
                          </p:cTn>
                        </p:par>
                        <p:par>
                          <p:cTn fill="hold">
                            <p:stCondLst>
                              <p:cond delay="2800"/>
                            </p:stCondLst>
                            <p:childTnLst>
                              <p:par>
                                <p:cTn fill="hold" nodeType="after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par>
                          <p:cTn fill="hold">
                            <p:stCondLst>
                              <p:cond delay="2801"/>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300"/>
                                        <p:tgtEl>
                                          <p:spTgt spid="225"/>
                                        </p:tgtEl>
                                      </p:cBhvr>
                                    </p:animEffect>
                                  </p:childTnLst>
                                </p:cTn>
                              </p:par>
                            </p:childTnLst>
                          </p:cTn>
                        </p:par>
                        <p:par>
                          <p:cTn fill="hold">
                            <p:stCondLst>
                              <p:cond delay="3101"/>
                            </p:stCondLst>
                            <p:childTnLst>
                              <p:par>
                                <p:cTn fill="hold" nodeType="afterEffect" presetClass="exit" presetID="10" presetSubtype="0">
                                  <p:stCondLst>
                                    <p:cond delay="0"/>
                                  </p:stCondLst>
                                  <p:childTnLst>
                                    <p:animEffect filter="fade" transition="out">
                                      <p:cBhvr>
                                        <p:cTn dur="500"/>
                                        <p:tgtEl>
                                          <p:spTgt spid="225"/>
                                        </p:tgtEl>
                                      </p:cBhvr>
                                    </p:animEffect>
                                    <p:set>
                                      <p:cBhvr>
                                        <p:cTn dur="1" fill="hold">
                                          <p:stCondLst>
                                            <p:cond delay="500"/>
                                          </p:stCondLst>
                                        </p:cTn>
                                        <p:tgtEl>
                                          <p:spTgt spid="225"/>
                                        </p:tgtEl>
                                        <p:attrNameLst>
                                          <p:attrName>style.visibility</p:attrName>
                                        </p:attrNameLst>
                                      </p:cBhvr>
                                      <p:to>
                                        <p:strVal val="hidden"/>
                                      </p:to>
                                    </p:set>
                                  </p:childTnLst>
                                </p:cTn>
                              </p:par>
                            </p:childTnLst>
                          </p:cTn>
                        </p:par>
                        <p:par>
                          <p:cTn fill="hold">
                            <p:stCondLst>
                              <p:cond delay="3601"/>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
                                        <p:tgtEl>
                                          <p:spTgt spid="226"/>
                                        </p:tgtEl>
                                      </p:cBhvr>
                                    </p:animEffect>
                                  </p:childTnLst>
                                </p:cTn>
                              </p:par>
                            </p:childTnLst>
                          </p:cTn>
                        </p:par>
                        <p:par>
                          <p:cTn fill="hold">
                            <p:stCondLst>
                              <p:cond delay="3801"/>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4301"/>
                            </p:stCondLst>
                            <p:childTnLst>
                              <p:par>
                                <p:cTn fill="hold" nodeType="afterEffect" presetClass="exit" presetID="10" presetSubtype="0">
                                  <p:stCondLst>
                                    <p:cond delay="0"/>
                                  </p:stCondLst>
                                  <p:childTnLst>
                                    <p:animEffect filter="fade" transition="out">
                                      <p:cBhvr>
                                        <p:cTn dur="500"/>
                                        <p:tgtEl>
                                          <p:spTgt spid="239"/>
                                        </p:tgtEl>
                                      </p:cBhvr>
                                    </p:animEffect>
                                    <p:set>
                                      <p:cBhvr>
                                        <p:cTn dur="1" fill="hold">
                                          <p:stCondLst>
                                            <p:cond delay="500"/>
                                          </p:stCondLst>
                                        </p:cTn>
                                        <p:tgtEl>
                                          <p:spTgt spid="239"/>
                                        </p:tgtEl>
                                        <p:attrNameLst>
                                          <p:attrName>style.visibility</p:attrName>
                                        </p:attrNameLst>
                                      </p:cBhvr>
                                      <p:to>
                                        <p:strVal val="hidden"/>
                                      </p:to>
                                    </p:set>
                                  </p:childTnLst>
                                </p:cTn>
                              </p:par>
                            </p:childTnLst>
                          </p:cTn>
                        </p:par>
                        <p:par>
                          <p:cTn fill="hold">
                            <p:stCondLst>
                              <p:cond delay="4801"/>
                            </p:stCondLst>
                            <p:childTnLst>
                              <p:par>
                                <p:cTn fill="hold" nodeType="afterEffect" presetClass="entr" presetID="1"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childTnLst>
                                </p:cTn>
                              </p:par>
                            </p:childTnLst>
                          </p:cTn>
                        </p:par>
                        <p:par>
                          <p:cTn fill="hold">
                            <p:stCondLst>
                              <p:cond delay="4802"/>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5302"/>
                            </p:stCondLst>
                            <p:childTnLst>
                              <p:par>
                                <p:cTn fill="hold" nodeType="afterEffect" presetClass="exit" presetID="10" presetSubtype="0">
                                  <p:stCondLst>
                                    <p:cond delay="0"/>
                                  </p:stCondLst>
                                  <p:childTnLst>
                                    <p:animEffect filter="fade" transition="out">
                                      <p:cBhvr>
                                        <p:cTn dur="500"/>
                                        <p:tgtEl>
                                          <p:spTgt spid="241"/>
                                        </p:tgtEl>
                                      </p:cBhvr>
                                    </p:animEffect>
                                    <p:set>
                                      <p:cBhvr>
                                        <p:cTn dur="1" fill="hold">
                                          <p:stCondLst>
                                            <p:cond delay="500"/>
                                          </p:stCondLst>
                                        </p:cTn>
                                        <p:tgtEl>
                                          <p:spTgt spid="241"/>
                                        </p:tgtEl>
                                        <p:attrNameLst>
                                          <p:attrName>style.visibility</p:attrName>
                                        </p:attrNameLst>
                                      </p:cBhvr>
                                      <p:to>
                                        <p:strVal val="hidden"/>
                                      </p:to>
                                    </p:set>
                                  </p:childTnLst>
                                </p:cTn>
                              </p:par>
                            </p:childTnLst>
                          </p:cTn>
                        </p:par>
                        <p:par>
                          <p:cTn fill="hold">
                            <p:stCondLst>
                              <p:cond delay="5802"/>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6302"/>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par>
                          <p:cTn fill="hold">
                            <p:stCondLst>
                              <p:cond delay="6802"/>
                            </p:stCondLst>
                            <p:childTnLst>
                              <p:par>
                                <p:cTn fill="hold" nodeType="afterEffect" presetClass="exit" presetID="10" presetSubtype="0">
                                  <p:stCondLst>
                                    <p:cond delay="0"/>
                                  </p:stCondLst>
                                  <p:childTnLst>
                                    <p:animEffect filter="fade" transition="out">
                                      <p:cBhvr>
                                        <p:cTn dur="500"/>
                                        <p:tgtEl>
                                          <p:spTgt spid="263"/>
                                        </p:tgtEl>
                                      </p:cBhvr>
                                    </p:animEffect>
                                    <p:set>
                                      <p:cBhvr>
                                        <p:cTn dur="1" fill="hold">
                                          <p:stCondLst>
                                            <p:cond delay="500"/>
                                          </p:stCondLst>
                                        </p:cTn>
                                        <p:tgtEl>
                                          <p:spTgt spid="263"/>
                                        </p:tgtEl>
                                        <p:attrNameLst>
                                          <p:attrName>style.visibility</p:attrName>
                                        </p:attrNameLst>
                                      </p:cBhvr>
                                      <p:to>
                                        <p:strVal val="hidden"/>
                                      </p:to>
                                    </p:set>
                                  </p:childTnLst>
                                </p:cTn>
                              </p:par>
                            </p:childTnLst>
                          </p:cTn>
                        </p:par>
                        <p:par>
                          <p:cTn fill="hold">
                            <p:stCondLst>
                              <p:cond delay="7302"/>
                            </p:stCondLst>
                            <p:childTnLst>
                              <p:par>
                                <p:cTn fill="hold" nodeType="after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8302"/>
                            </p:stCondLst>
                            <p:childTnLst>
                              <p:par>
                                <p:cTn fill="hold" nodeType="after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childTnLst>
                          </p:cTn>
                        </p:par>
                        <p:par>
                          <p:cTn fill="hold">
                            <p:stCondLst>
                              <p:cond delay="8802"/>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par>
                          <p:cTn fill="hold">
                            <p:stCondLst>
                              <p:cond delay="9302"/>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par>
                                <p:cTn fill="hold" nodeType="withEffect" presetClass="entr" presetID="10" presetSubtype="0">
                                  <p:stCondLst>
                                    <p:cond delay="599"/>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11302"/>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11802"/>
                            </p:stCondLst>
                            <p:childTnLst>
                              <p:par>
                                <p:cTn fill="hold" nodeType="after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childTnLst>
                          </p:cTn>
                        </p:par>
                        <p:par>
                          <p:cTn fill="hold">
                            <p:stCondLst>
                              <p:cond delay="12302"/>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12802"/>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7"/>
          <p:cNvSpPr txBox="1"/>
          <p:nvPr>
            <p:ph type="title"/>
          </p:nvPr>
        </p:nvSpPr>
        <p:spPr>
          <a:xfrm>
            <a:off x="651943" y="365125"/>
            <a:ext cx="1070185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TELEPHONY IVR DEMO</a:t>
            </a:r>
            <a:endParaRPr/>
          </a:p>
        </p:txBody>
      </p:sp>
      <p:sp>
        <p:nvSpPr>
          <p:cNvPr id="284" name="Google Shape;284;p7"/>
          <p:cNvSpPr txBox="1"/>
          <p:nvPr>
            <p:ph idx="1" type="body"/>
          </p:nvPr>
        </p:nvSpPr>
        <p:spPr>
          <a:xfrm>
            <a:off x="7626285" y="2044169"/>
            <a:ext cx="3727515" cy="3772169"/>
          </a:xfrm>
          <a:prstGeom prst="rect">
            <a:avLst/>
          </a:prstGeom>
          <a:noFill/>
          <a:ln>
            <a:noFill/>
          </a:ln>
        </p:spPr>
        <p:txBody>
          <a:bodyPr anchorCtr="0" anchor="t" bIns="45700" lIns="91425" spcFirstLastPara="1" rIns="91425" wrap="square" tIns="45700">
            <a:normAutofit lnSpcReduction="10000"/>
          </a:bodyPr>
          <a:lstStyle/>
          <a:p>
            <a:pPr indent="-514350" lvl="0" marL="514350" rtl="0" algn="l">
              <a:lnSpc>
                <a:spcPct val="90000"/>
              </a:lnSpc>
              <a:spcBef>
                <a:spcPts val="0"/>
              </a:spcBef>
              <a:spcAft>
                <a:spcPts val="0"/>
              </a:spcAft>
              <a:buClr>
                <a:schemeClr val="dk1"/>
              </a:buClr>
              <a:buSzPts val="2400"/>
              <a:buFont typeface="Calibri"/>
              <a:buAutoNum type="arabicPeriod"/>
            </a:pPr>
            <a:r>
              <a:rPr lang="en-AU" sz="2400">
                <a:latin typeface="Arial"/>
                <a:ea typeface="Arial"/>
                <a:cs typeface="Arial"/>
                <a:sym typeface="Arial"/>
              </a:rPr>
              <a:t>IVR journey starts</a:t>
            </a:r>
            <a:endParaRPr sz="2400">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Trusted CLID check</a:t>
            </a:r>
            <a:endParaRPr sz="2400">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Phone number check</a:t>
            </a:r>
            <a:endParaRPr sz="2400">
              <a:latin typeface="Arial"/>
              <a:ea typeface="Arial"/>
              <a:cs typeface="Arial"/>
              <a:sym typeface="Arial"/>
            </a:endParaRPr>
          </a:p>
          <a:p>
            <a:pPr indent="-514350" lvl="0" marL="514350" rtl="0" algn="l">
              <a:lnSpc>
                <a:spcPct val="90000"/>
              </a:lnSpc>
              <a:spcBef>
                <a:spcPts val="1000"/>
              </a:spcBef>
              <a:spcAft>
                <a:spcPts val="0"/>
              </a:spcAft>
              <a:buClr>
                <a:schemeClr val="dk1"/>
              </a:buClr>
              <a:buSzPts val="2400"/>
              <a:buFont typeface="Calibri"/>
              <a:buAutoNum type="arabicPeriod"/>
            </a:pPr>
            <a:r>
              <a:rPr lang="en-AU" sz="2400">
                <a:latin typeface="Arial"/>
                <a:ea typeface="Arial"/>
                <a:cs typeface="Arial"/>
                <a:sym typeface="Arial"/>
              </a:rPr>
              <a:t>Voiceprint check</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AU">
                <a:latin typeface="Arial"/>
                <a:ea typeface="Arial"/>
                <a:cs typeface="Arial"/>
                <a:sym typeface="Arial"/>
              </a:rPr>
              <a:t>Once verified, caller is sent to agent with their details shown on agent control panel.</a:t>
            </a:r>
            <a:endParaRPr>
              <a:latin typeface="Arial"/>
              <a:ea typeface="Arial"/>
              <a:cs typeface="Arial"/>
              <a:sym typeface="Arial"/>
            </a:endParaRPr>
          </a:p>
        </p:txBody>
      </p:sp>
      <p:grpSp>
        <p:nvGrpSpPr>
          <p:cNvPr id="285" name="Google Shape;285;p7"/>
          <p:cNvGrpSpPr/>
          <p:nvPr/>
        </p:nvGrpSpPr>
        <p:grpSpPr>
          <a:xfrm>
            <a:off x="0" y="6428232"/>
            <a:ext cx="12192000" cy="429768"/>
            <a:chOff x="0" y="6428232"/>
            <a:chExt cx="12192000" cy="429768"/>
          </a:xfrm>
        </p:grpSpPr>
        <p:sp>
          <p:nvSpPr>
            <p:cNvPr id="286" name="Google Shape;286;p7"/>
            <p:cNvSpPr/>
            <p:nvPr/>
          </p:nvSpPr>
          <p:spPr>
            <a:xfrm>
              <a:off x="0" y="6428232"/>
              <a:ext cx="12192000" cy="429768"/>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287" name="Google Shape;287;p7"/>
            <p:cNvPicPr preferRelativeResize="0"/>
            <p:nvPr/>
          </p:nvPicPr>
          <p:blipFill rotWithShape="1">
            <a:blip r:embed="rId3">
              <a:alphaModFix/>
            </a:blip>
            <a:srcRect b="0" l="0" r="0" t="0"/>
            <a:stretch/>
          </p:blipFill>
          <p:spPr>
            <a:xfrm>
              <a:off x="10447274" y="6536616"/>
              <a:ext cx="1617091" cy="239848"/>
            </a:xfrm>
            <a:prstGeom prst="rect">
              <a:avLst/>
            </a:prstGeom>
            <a:noFill/>
            <a:ln>
              <a:noFill/>
            </a:ln>
          </p:spPr>
        </p:pic>
      </p:grpSp>
      <p:pic>
        <p:nvPicPr>
          <p:cNvPr id="288" name="Google Shape;288;p7" title="EVA Verify (IVR)"/>
          <p:cNvPicPr preferRelativeResize="0"/>
          <p:nvPr/>
        </p:nvPicPr>
        <p:blipFill rotWithShape="1">
          <a:blip r:embed="rId4">
            <a:alphaModFix/>
          </a:blip>
          <a:srcRect b="0" l="0" r="0" t="0"/>
          <a:stretch/>
        </p:blipFill>
        <p:spPr>
          <a:xfrm>
            <a:off x="651943" y="2044169"/>
            <a:ext cx="6120000" cy="3457800"/>
          </a:xfrm>
          <a:prstGeom prst="rect">
            <a:avLst/>
          </a:prstGeom>
          <a:noFill/>
          <a:ln cap="flat" cmpd="sng" w="28575">
            <a:solidFill>
              <a:srgbClr val="025AA4"/>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8"/>
          <p:cNvSpPr txBox="1"/>
          <p:nvPr>
            <p:ph type="title"/>
          </p:nvPr>
        </p:nvSpPr>
        <p:spPr>
          <a:xfrm>
            <a:off x="838200" y="851355"/>
            <a:ext cx="960907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latin typeface="Arial"/>
                <a:ea typeface="Arial"/>
                <a:cs typeface="Arial"/>
                <a:sym typeface="Arial"/>
              </a:rPr>
              <a:t>THWARTING</a:t>
            </a:r>
            <a:br>
              <a:rPr b="1" lang="en-AU">
                <a:latin typeface="Arial"/>
                <a:ea typeface="Arial"/>
                <a:cs typeface="Arial"/>
                <a:sym typeface="Arial"/>
              </a:rPr>
            </a:br>
            <a:r>
              <a:rPr b="1" lang="en-AU">
                <a:latin typeface="Arial"/>
                <a:ea typeface="Arial"/>
                <a:cs typeface="Arial"/>
                <a:sym typeface="Arial"/>
              </a:rPr>
              <a:t>SPOOF ATTACKS</a:t>
            </a:r>
            <a:endParaRPr/>
          </a:p>
        </p:txBody>
      </p:sp>
      <p:grpSp>
        <p:nvGrpSpPr>
          <p:cNvPr id="294" name="Google Shape;294;p8"/>
          <p:cNvGrpSpPr/>
          <p:nvPr/>
        </p:nvGrpSpPr>
        <p:grpSpPr>
          <a:xfrm>
            <a:off x="0" y="6428232"/>
            <a:ext cx="12192000" cy="429768"/>
            <a:chOff x="0" y="6428232"/>
            <a:chExt cx="12192000" cy="429768"/>
          </a:xfrm>
        </p:grpSpPr>
        <p:sp>
          <p:nvSpPr>
            <p:cNvPr id="295" name="Google Shape;295;p8"/>
            <p:cNvSpPr/>
            <p:nvPr/>
          </p:nvSpPr>
          <p:spPr>
            <a:xfrm>
              <a:off x="0" y="6428232"/>
              <a:ext cx="12192000" cy="429768"/>
            </a:xfrm>
            <a:prstGeom prst="rect">
              <a:avLst/>
            </a:prstGeom>
            <a:solidFill>
              <a:srgbClr val="025A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296" name="Google Shape;296;p8"/>
            <p:cNvPicPr preferRelativeResize="0"/>
            <p:nvPr/>
          </p:nvPicPr>
          <p:blipFill rotWithShape="1">
            <a:blip r:embed="rId3">
              <a:alphaModFix/>
            </a:blip>
            <a:srcRect b="0" l="0" r="0" t="0"/>
            <a:stretch/>
          </p:blipFill>
          <p:spPr>
            <a:xfrm>
              <a:off x="10447274" y="6536616"/>
              <a:ext cx="1617091" cy="239848"/>
            </a:xfrm>
            <a:prstGeom prst="rect">
              <a:avLst/>
            </a:prstGeom>
            <a:noFill/>
            <a:ln>
              <a:noFill/>
            </a:ln>
          </p:spPr>
        </p:pic>
      </p:grpSp>
      <p:sp>
        <p:nvSpPr>
          <p:cNvPr id="297" name="Google Shape;297;p8"/>
          <p:cNvSpPr txBox="1"/>
          <p:nvPr>
            <p:ph idx="1" type="body"/>
          </p:nvPr>
        </p:nvSpPr>
        <p:spPr>
          <a:xfrm>
            <a:off x="838201" y="2720383"/>
            <a:ext cx="6382732" cy="284218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Fraudsters may attempt to defraud an organization via synthetic voice or recorded playback attacks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Methods to thwart fraud attacks</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Random challenge</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Continuous passive authentication</a:t>
            </a:r>
            <a:endParaRPr>
              <a:latin typeface="Arial"/>
              <a:ea typeface="Arial"/>
              <a:cs typeface="Arial"/>
              <a:sym typeface="Arial"/>
            </a:endParaRPr>
          </a:p>
        </p:txBody>
      </p:sp>
      <p:pic>
        <p:nvPicPr>
          <p:cNvPr descr="Icon&#10;&#10;Description automatically generated" id="298" name="Google Shape;298;p8"/>
          <p:cNvPicPr preferRelativeResize="0"/>
          <p:nvPr/>
        </p:nvPicPr>
        <p:blipFill rotWithShape="1">
          <a:blip r:embed="rId4">
            <a:alphaModFix/>
          </a:blip>
          <a:srcRect b="0" l="0" r="0" t="0"/>
          <a:stretch/>
        </p:blipFill>
        <p:spPr>
          <a:xfrm>
            <a:off x="7220933" y="1295436"/>
            <a:ext cx="4397604" cy="43976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A person smoking a cigarette&#10;&#10;Description automatically generated with medium confidence" id="303" name="Google Shape;303;gf1dea8ac9d_0_0"/>
          <p:cNvPicPr preferRelativeResize="0"/>
          <p:nvPr/>
        </p:nvPicPr>
        <p:blipFill rotWithShape="1">
          <a:blip r:embed="rId3">
            <a:alphaModFix/>
          </a:blip>
          <a:srcRect b="0" l="0" r="0" t="0"/>
          <a:stretch/>
        </p:blipFill>
        <p:spPr>
          <a:xfrm>
            <a:off x="8078771" y="0"/>
            <a:ext cx="4885834" cy="6858000"/>
          </a:xfrm>
          <a:prstGeom prst="rect">
            <a:avLst/>
          </a:prstGeom>
          <a:noFill/>
          <a:ln>
            <a:noFill/>
          </a:ln>
        </p:spPr>
      </p:pic>
      <p:sp>
        <p:nvSpPr>
          <p:cNvPr id="304" name="Google Shape;304;gf1dea8ac9d_0_0"/>
          <p:cNvSpPr txBox="1"/>
          <p:nvPr>
            <p:ph type="title"/>
          </p:nvPr>
        </p:nvSpPr>
        <p:spPr>
          <a:xfrm>
            <a:off x="838200" y="72491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a:solidFill>
                  <a:srgbClr val="262626"/>
                </a:solidFill>
                <a:latin typeface="Arial"/>
                <a:ea typeface="Arial"/>
                <a:cs typeface="Arial"/>
                <a:sym typeface="Arial"/>
              </a:rPr>
              <a:t>BENEFITS</a:t>
            </a:r>
            <a:br>
              <a:rPr b="1" lang="en-AU">
                <a:solidFill>
                  <a:srgbClr val="262626"/>
                </a:solidFill>
                <a:latin typeface="Arial"/>
                <a:ea typeface="Arial"/>
                <a:cs typeface="Arial"/>
                <a:sym typeface="Arial"/>
              </a:rPr>
            </a:br>
            <a:r>
              <a:rPr b="1" lang="en-AU">
                <a:solidFill>
                  <a:srgbClr val="262626"/>
                </a:solidFill>
                <a:latin typeface="Arial"/>
                <a:ea typeface="Arial"/>
                <a:cs typeface="Arial"/>
                <a:sym typeface="Arial"/>
              </a:rPr>
              <a:t>OF VOICE BIOMETRICS</a:t>
            </a:r>
            <a:endParaRPr/>
          </a:p>
        </p:txBody>
      </p:sp>
      <p:sp>
        <p:nvSpPr>
          <p:cNvPr id="305" name="Google Shape;305;gf1dea8ac9d_0_0"/>
          <p:cNvSpPr txBox="1"/>
          <p:nvPr>
            <p:ph idx="1" type="body"/>
          </p:nvPr>
        </p:nvSpPr>
        <p:spPr>
          <a:xfrm>
            <a:off x="838200" y="2432114"/>
            <a:ext cx="6486427" cy="3700969"/>
          </a:xfrm>
          <a:prstGeom prst="rect">
            <a:avLst/>
          </a:prstGeom>
          <a:noFill/>
          <a:ln>
            <a:noFill/>
          </a:ln>
        </p:spPr>
        <p:txBody>
          <a:bodyPr anchorCtr="0" anchor="t" bIns="45700" lIns="91425" spcFirstLastPara="1" rIns="91425" wrap="square" tIns="45700">
            <a:normAutofit fontScale="62500" lnSpcReduction="20000"/>
          </a:bodyPr>
          <a:lstStyle/>
          <a:p>
            <a:pPr indent="-457200" lvl="0" marL="457200" rtl="0" algn="l">
              <a:lnSpc>
                <a:spcPct val="90000"/>
              </a:lnSpc>
              <a:spcBef>
                <a:spcPts val="0"/>
              </a:spcBef>
              <a:spcAft>
                <a:spcPts val="0"/>
              </a:spcAft>
              <a:buClr>
                <a:schemeClr val="accent6"/>
              </a:buClr>
              <a:buSzPct val="160000"/>
              <a:buFont typeface="Noto Sans Symbols"/>
              <a:buChar char="✔"/>
            </a:pPr>
            <a:r>
              <a:rPr lang="en-AU">
                <a:latin typeface="Arial"/>
                <a:ea typeface="Arial"/>
                <a:cs typeface="Arial"/>
                <a:sym typeface="Arial"/>
              </a:rPr>
              <a:t>Complete risk transactions without post-call secondary processes to authorise transaction thanks to non-repudiable digital signature</a:t>
            </a:r>
            <a:endParaRPr/>
          </a:p>
          <a:p>
            <a:pPr indent="0" lvl="0" marL="0" rtl="0" algn="l">
              <a:lnSpc>
                <a:spcPct val="90000"/>
              </a:lnSpc>
              <a:spcBef>
                <a:spcPts val="0"/>
              </a:spcBef>
              <a:spcAft>
                <a:spcPts val="0"/>
              </a:spcAft>
              <a:buClr>
                <a:schemeClr val="accent6"/>
              </a:buClr>
              <a:buSzPct val="160000"/>
              <a:buNone/>
            </a:pPr>
            <a:r>
              <a:t/>
            </a:r>
            <a:endParaRPr>
              <a:latin typeface="Arial"/>
              <a:ea typeface="Arial"/>
              <a:cs typeface="Arial"/>
              <a:sym typeface="Arial"/>
            </a:endParaRPr>
          </a:p>
          <a:p>
            <a:pPr indent="-457200" lvl="0" marL="457200" rtl="0" algn="l">
              <a:lnSpc>
                <a:spcPct val="90000"/>
              </a:lnSpc>
              <a:spcBef>
                <a:spcPts val="0"/>
              </a:spcBef>
              <a:spcAft>
                <a:spcPts val="0"/>
              </a:spcAft>
              <a:buClr>
                <a:schemeClr val="accent6"/>
              </a:buClr>
              <a:buSzPct val="160000"/>
              <a:buFont typeface="Noto Sans Symbols"/>
              <a:buChar char="✔"/>
            </a:pPr>
            <a:r>
              <a:rPr lang="en-AU">
                <a:latin typeface="Arial"/>
                <a:ea typeface="Arial"/>
                <a:cs typeface="Arial"/>
                <a:sym typeface="Arial"/>
              </a:rPr>
              <a:t>Increased efficiency by eliminating manual verification processes such as email verification links and OTPs</a:t>
            </a:r>
            <a:endParaRPr/>
          </a:p>
          <a:p>
            <a:pPr indent="0" lvl="0" marL="0" rtl="0" algn="l">
              <a:lnSpc>
                <a:spcPct val="90000"/>
              </a:lnSpc>
              <a:spcBef>
                <a:spcPts val="0"/>
              </a:spcBef>
              <a:spcAft>
                <a:spcPts val="0"/>
              </a:spcAft>
              <a:buClr>
                <a:schemeClr val="accent6"/>
              </a:buClr>
              <a:buSzPct val="160000"/>
              <a:buNone/>
            </a:pPr>
            <a:r>
              <a:t/>
            </a:r>
            <a:endParaRPr>
              <a:latin typeface="Arial"/>
              <a:ea typeface="Arial"/>
              <a:cs typeface="Arial"/>
              <a:sym typeface="Arial"/>
            </a:endParaRPr>
          </a:p>
          <a:p>
            <a:pPr indent="-457200" lvl="0" marL="457200" rtl="0" algn="l">
              <a:lnSpc>
                <a:spcPct val="90000"/>
              </a:lnSpc>
              <a:spcBef>
                <a:spcPts val="0"/>
              </a:spcBef>
              <a:spcAft>
                <a:spcPts val="0"/>
              </a:spcAft>
              <a:buClr>
                <a:schemeClr val="accent6"/>
              </a:buClr>
              <a:buSzPct val="160000"/>
              <a:buFont typeface="Noto Sans Symbols"/>
              <a:buChar char="✔"/>
            </a:pPr>
            <a:r>
              <a:rPr lang="en-AU">
                <a:latin typeface="Arial"/>
                <a:ea typeface="Arial"/>
                <a:cs typeface="Arial"/>
                <a:sym typeface="Arial"/>
              </a:rPr>
              <a:t>Increased data privacy protection as exposing confidential information is not required</a:t>
            </a:r>
            <a:endParaRPr/>
          </a:p>
          <a:p>
            <a:pPr indent="0" lvl="0" marL="0" rtl="0" algn="l">
              <a:lnSpc>
                <a:spcPct val="90000"/>
              </a:lnSpc>
              <a:spcBef>
                <a:spcPts val="0"/>
              </a:spcBef>
              <a:spcAft>
                <a:spcPts val="0"/>
              </a:spcAft>
              <a:buClr>
                <a:schemeClr val="accent6"/>
              </a:buClr>
              <a:buSzPct val="160000"/>
              <a:buNone/>
            </a:pPr>
            <a:r>
              <a:t/>
            </a:r>
            <a:endParaRPr>
              <a:latin typeface="Arial"/>
              <a:ea typeface="Arial"/>
              <a:cs typeface="Arial"/>
              <a:sym typeface="Arial"/>
            </a:endParaRPr>
          </a:p>
          <a:p>
            <a:pPr indent="-457200" lvl="0" marL="457200" rtl="0" algn="l">
              <a:lnSpc>
                <a:spcPct val="90000"/>
              </a:lnSpc>
              <a:spcBef>
                <a:spcPts val="0"/>
              </a:spcBef>
              <a:spcAft>
                <a:spcPts val="0"/>
              </a:spcAft>
              <a:buClr>
                <a:schemeClr val="accent6"/>
              </a:buClr>
              <a:buSzPct val="160000"/>
              <a:buFont typeface="Noto Sans Symbols"/>
              <a:buChar char="✔"/>
            </a:pPr>
            <a:r>
              <a:rPr lang="en-AU">
                <a:latin typeface="Arial"/>
                <a:ea typeface="Arial"/>
                <a:cs typeface="Arial"/>
                <a:sym typeface="Arial"/>
              </a:rPr>
              <a:t>Reduce fraud losses and minimize reputational damage caused by account takeovers, identity theft and other fraud</a:t>
            </a:r>
            <a:endParaRPr/>
          </a:p>
          <a:p>
            <a:pPr indent="0" lvl="0" marL="0" rtl="0" algn="l">
              <a:lnSpc>
                <a:spcPct val="90000"/>
              </a:lnSpc>
              <a:spcBef>
                <a:spcPts val="0"/>
              </a:spcBef>
              <a:spcAft>
                <a:spcPts val="0"/>
              </a:spcAft>
              <a:buClr>
                <a:schemeClr val="accent6"/>
              </a:buClr>
              <a:buSzPct val="160000"/>
              <a:buNone/>
            </a:pPr>
            <a:r>
              <a:t/>
            </a:r>
            <a:endParaRPr>
              <a:latin typeface="Arial"/>
              <a:ea typeface="Arial"/>
              <a:cs typeface="Arial"/>
              <a:sym typeface="Arial"/>
            </a:endParaRPr>
          </a:p>
          <a:p>
            <a:pPr indent="-457200" lvl="0" marL="457200" rtl="0" algn="l">
              <a:lnSpc>
                <a:spcPct val="90000"/>
              </a:lnSpc>
              <a:spcBef>
                <a:spcPts val="0"/>
              </a:spcBef>
              <a:spcAft>
                <a:spcPts val="0"/>
              </a:spcAft>
              <a:buClr>
                <a:schemeClr val="accent6"/>
              </a:buClr>
              <a:buSzPct val="160000"/>
              <a:buFont typeface="Noto Sans Symbols"/>
              <a:buChar char="✔"/>
            </a:pPr>
            <a:r>
              <a:rPr lang="en-AU">
                <a:latin typeface="Arial"/>
                <a:ea typeface="Arial"/>
                <a:cs typeface="Arial"/>
                <a:sym typeface="Arial"/>
              </a:rPr>
              <a:t>Real-time fraud detection, allowing organizations to detect and flag potential fraud before it is too late</a:t>
            </a:r>
            <a:endParaRPr>
              <a:latin typeface="Arial"/>
              <a:ea typeface="Arial"/>
              <a:cs typeface="Arial"/>
              <a:sym typeface="Arial"/>
            </a:endParaRPr>
          </a:p>
        </p:txBody>
      </p:sp>
      <p:sp>
        <p:nvSpPr>
          <p:cNvPr id="306" name="Google Shape;306;gf1dea8ac9d_0_0"/>
          <p:cNvSpPr/>
          <p:nvPr/>
        </p:nvSpPr>
        <p:spPr>
          <a:xfrm>
            <a:off x="-1" y="6428232"/>
            <a:ext cx="9794450" cy="429768"/>
          </a:xfrm>
          <a:prstGeom prst="rect">
            <a:avLst/>
          </a:prstGeom>
          <a:gradFill>
            <a:gsLst>
              <a:gs pos="0">
                <a:srgbClr val="025AA4"/>
              </a:gs>
              <a:gs pos="83000">
                <a:srgbClr val="025AA4"/>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0" sz="1400" u="none" cap="none" strike="noStrike">
              <a:solidFill>
                <a:schemeClr val="lt1"/>
              </a:solidFill>
              <a:latin typeface="Calibri"/>
              <a:ea typeface="Calibri"/>
              <a:cs typeface="Calibri"/>
              <a:sym typeface="Calibri"/>
            </a:endParaRPr>
          </a:p>
        </p:txBody>
      </p:sp>
      <p:pic>
        <p:nvPicPr>
          <p:cNvPr id="307" name="Google Shape;307;gf1dea8ac9d_0_0"/>
          <p:cNvPicPr preferRelativeResize="0"/>
          <p:nvPr/>
        </p:nvPicPr>
        <p:blipFill rotWithShape="1">
          <a:blip r:embed="rId4">
            <a:alphaModFix/>
          </a:blip>
          <a:srcRect b="0" l="0" r="0" t="0"/>
          <a:stretch/>
        </p:blipFill>
        <p:spPr>
          <a:xfrm>
            <a:off x="196850" y="6536616"/>
            <a:ext cx="1617091" cy="2398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2020-10-16T00:46:58Z</dcterms:created>
  <dc:creator>Angelo Gajo</dc:creator>
</cp:coreProperties>
</file>